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8" r:id="rId3"/>
    <p:sldId id="283" r:id="rId4"/>
    <p:sldId id="267" r:id="rId5"/>
    <p:sldId id="269" r:id="rId6"/>
    <p:sldId id="270" r:id="rId7"/>
    <p:sldId id="290" r:id="rId8"/>
    <p:sldId id="266" r:id="rId9"/>
    <p:sldId id="293" r:id="rId10"/>
    <p:sldId id="281" r:id="rId11"/>
    <p:sldId id="294" r:id="rId12"/>
    <p:sldId id="295" r:id="rId13"/>
    <p:sldId id="292" r:id="rId14"/>
    <p:sldId id="277"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883C"/>
    <a:srgbClr val="051F20"/>
    <a:srgbClr val="FBFFFB"/>
    <a:srgbClr val="80A942"/>
    <a:srgbClr val="D08129"/>
    <a:srgbClr val="2E4545"/>
    <a:srgbClr val="30200B"/>
    <a:srgbClr val="544A12"/>
    <a:srgbClr val="D1811F"/>
    <a:srgbClr val="4E6A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96247" autoAdjust="0"/>
  </p:normalViewPr>
  <p:slideViewPr>
    <p:cSldViewPr snapToGrid="0">
      <p:cViewPr varScale="1">
        <p:scale>
          <a:sx n="116" d="100"/>
          <a:sy n="116" d="100"/>
        </p:scale>
        <p:origin x="138" y="258"/>
      </p:cViewPr>
      <p:guideLst/>
    </p:cSldViewPr>
  </p:slideViewPr>
  <p:notesTextViewPr>
    <p:cViewPr>
      <p:scale>
        <a:sx n="66" d="100"/>
        <a:sy n="66" d="100"/>
      </p:scale>
      <p:origin x="0" y="0"/>
    </p:cViewPr>
  </p:notesTextViewPr>
  <p:notesViewPr>
    <p:cSldViewPr snapToGrid="0">
      <p:cViewPr varScale="1">
        <p:scale>
          <a:sx n="56" d="100"/>
          <a:sy n="56" d="100"/>
        </p:scale>
        <p:origin x="258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079ADB-A5B8-783F-5CE2-6B6253D6B2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EAF374B-B46B-2806-A812-E7239D91C2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6ACA5F-2252-4A73-B100-2CC477BB8A97}" type="datetimeFigureOut">
              <a:rPr lang="en-GB" smtClean="0"/>
              <a:t>28/04/2025</a:t>
            </a:fld>
            <a:endParaRPr lang="en-GB"/>
          </a:p>
        </p:txBody>
      </p:sp>
      <p:sp>
        <p:nvSpPr>
          <p:cNvPr id="4" name="Footer Placeholder 3">
            <a:extLst>
              <a:ext uri="{FF2B5EF4-FFF2-40B4-BE49-F238E27FC236}">
                <a16:creationId xmlns:a16="http://schemas.microsoft.com/office/drawing/2014/main" id="{7B4365FE-6E0C-2702-442A-0A5AC1CD82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EBF033A-3B05-69EA-1092-B639ED255B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3D138-6A44-42EB-A370-EAF1EB359DD6}" type="slidenum">
              <a:rPr lang="en-GB" smtClean="0"/>
              <a:t>‹#›</a:t>
            </a:fld>
            <a:endParaRPr lang="en-GB"/>
          </a:p>
        </p:txBody>
      </p:sp>
    </p:spTree>
    <p:extLst>
      <p:ext uri="{BB962C8B-B14F-4D97-AF65-F5344CB8AC3E}">
        <p14:creationId xmlns:p14="http://schemas.microsoft.com/office/powerpoint/2010/main" val="4085772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F2B0F-2AB9-499F-81B1-9A522C4662A2}"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3D9C7-9CEE-4B96-A5CB-DC5AE09DC049}" type="slidenum">
              <a:rPr lang="en-GB" smtClean="0"/>
              <a:t>‹#›</a:t>
            </a:fld>
            <a:endParaRPr lang="en-GB"/>
          </a:p>
        </p:txBody>
      </p:sp>
    </p:spTree>
    <p:extLst>
      <p:ext uri="{BB962C8B-B14F-4D97-AF65-F5344CB8AC3E}">
        <p14:creationId xmlns:p14="http://schemas.microsoft.com/office/powerpoint/2010/main" val="76352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93D9C7-9CEE-4B96-A5CB-DC5AE09DC049}" type="slidenum">
              <a:rPr lang="en-GB" smtClean="0"/>
              <a:t>1</a:t>
            </a:fld>
            <a:endParaRPr lang="en-GB"/>
          </a:p>
        </p:txBody>
      </p:sp>
    </p:spTree>
    <p:extLst>
      <p:ext uri="{BB962C8B-B14F-4D97-AF65-F5344CB8AC3E}">
        <p14:creationId xmlns:p14="http://schemas.microsoft.com/office/powerpoint/2010/main" val="241315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93D9C7-9CEE-4B96-A5CB-DC5AE09DC049}" type="slidenum">
              <a:rPr lang="en-GB" smtClean="0"/>
              <a:t>2</a:t>
            </a:fld>
            <a:endParaRPr lang="en-GB"/>
          </a:p>
        </p:txBody>
      </p:sp>
    </p:spTree>
    <p:extLst>
      <p:ext uri="{BB962C8B-B14F-4D97-AF65-F5344CB8AC3E}">
        <p14:creationId xmlns:p14="http://schemas.microsoft.com/office/powerpoint/2010/main" val="411459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93D9C7-9CEE-4B96-A5CB-DC5AE09DC049}" type="slidenum">
              <a:rPr lang="en-GB" smtClean="0"/>
              <a:t>7</a:t>
            </a:fld>
            <a:endParaRPr lang="en-GB"/>
          </a:p>
        </p:txBody>
      </p:sp>
    </p:spTree>
    <p:extLst>
      <p:ext uri="{BB962C8B-B14F-4D97-AF65-F5344CB8AC3E}">
        <p14:creationId xmlns:p14="http://schemas.microsoft.com/office/powerpoint/2010/main" val="4073514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93D9C7-9CEE-4B96-A5CB-DC5AE09DC049}" type="slidenum">
              <a:rPr lang="en-GB" smtClean="0"/>
              <a:t>8</a:t>
            </a:fld>
            <a:endParaRPr lang="en-GB"/>
          </a:p>
        </p:txBody>
      </p:sp>
    </p:spTree>
    <p:extLst>
      <p:ext uri="{BB962C8B-B14F-4D97-AF65-F5344CB8AC3E}">
        <p14:creationId xmlns:p14="http://schemas.microsoft.com/office/powerpoint/2010/main" val="357288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93D9C7-9CEE-4B96-A5CB-DC5AE09DC049}" type="slidenum">
              <a:rPr lang="en-GB" smtClean="0"/>
              <a:t>9</a:t>
            </a:fld>
            <a:endParaRPr lang="en-GB"/>
          </a:p>
        </p:txBody>
      </p:sp>
    </p:spTree>
    <p:extLst>
      <p:ext uri="{BB962C8B-B14F-4D97-AF65-F5344CB8AC3E}">
        <p14:creationId xmlns:p14="http://schemas.microsoft.com/office/powerpoint/2010/main" val="220084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9ACBF-0779-54FE-FA12-E65BCE4AD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DB8F6-A288-0E81-303B-293BA22F6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0C213-EA82-6FBE-7BA4-BB4D8CE5F13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C28738-D294-D7E6-05DF-D46BDE92050E}"/>
              </a:ext>
            </a:extLst>
          </p:cNvPr>
          <p:cNvSpPr>
            <a:spLocks noGrp="1"/>
          </p:cNvSpPr>
          <p:nvPr>
            <p:ph type="sldNum" sz="quarter" idx="5"/>
          </p:nvPr>
        </p:nvSpPr>
        <p:spPr/>
        <p:txBody>
          <a:bodyPr/>
          <a:lstStyle/>
          <a:p>
            <a:fld id="{7E93D9C7-9CEE-4B96-A5CB-DC5AE09DC049}" type="slidenum">
              <a:rPr lang="en-GB" smtClean="0"/>
              <a:t>12</a:t>
            </a:fld>
            <a:endParaRPr lang="en-GB"/>
          </a:p>
        </p:txBody>
      </p:sp>
    </p:spTree>
    <p:extLst>
      <p:ext uri="{BB962C8B-B14F-4D97-AF65-F5344CB8AC3E}">
        <p14:creationId xmlns:p14="http://schemas.microsoft.com/office/powerpoint/2010/main" val="2907813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5CC5F5-D35A-AFD7-35AB-E02FC81652F3}"/>
              </a:ext>
            </a:extLst>
          </p:cNvPr>
          <p:cNvPicPr>
            <a:picLocks noChangeAspect="1"/>
          </p:cNvPicPr>
          <p:nvPr userDrawn="1"/>
        </p:nvPicPr>
        <p:blipFill>
          <a:blip r:embed="rId2">
            <a:extLst>
              <a:ext uri="{28A0092B-C50C-407E-A947-70E740481C1C}">
                <a14:useLocalDpi xmlns:a14="http://schemas.microsoft.com/office/drawing/2010/main" val="0"/>
              </a:ext>
            </a:extLst>
          </a:blip>
          <a:srcRect l="51857" r="23786"/>
          <a:stretch/>
        </p:blipFill>
        <p:spPr>
          <a:xfrm>
            <a:off x="9222377" y="0"/>
            <a:ext cx="2969623" cy="6858000"/>
          </a:xfrm>
          <a:prstGeom prst="rect">
            <a:avLst/>
          </a:prstGeom>
        </p:spPr>
      </p:pic>
      <p:pic>
        <p:nvPicPr>
          <p:cNvPr id="4" name="Graphic 3">
            <a:extLst>
              <a:ext uri="{FF2B5EF4-FFF2-40B4-BE49-F238E27FC236}">
                <a16:creationId xmlns:a16="http://schemas.microsoft.com/office/drawing/2014/main" id="{5D5218B4-3E38-7108-56A6-1BC40EBCA9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9140" y="381890"/>
            <a:ext cx="3928136" cy="734529"/>
          </a:xfrm>
          <a:prstGeom prst="rect">
            <a:avLst/>
          </a:prstGeom>
        </p:spPr>
      </p:pic>
      <p:sp>
        <p:nvSpPr>
          <p:cNvPr id="6" name="Footer Placeholder 4">
            <a:extLst>
              <a:ext uri="{FF2B5EF4-FFF2-40B4-BE49-F238E27FC236}">
                <a16:creationId xmlns:a16="http://schemas.microsoft.com/office/drawing/2014/main" id="{77C640B6-3648-EE25-FABE-4F34444BED77}"/>
              </a:ext>
            </a:extLst>
          </p:cNvPr>
          <p:cNvSpPr txBox="1">
            <a:spLocks/>
          </p:cNvSpPr>
          <p:nvPr userDrawn="1"/>
        </p:nvSpPr>
        <p:spPr>
          <a:xfrm>
            <a:off x="2528481" y="6020500"/>
            <a:ext cx="6184197" cy="455610"/>
          </a:xfrm>
          <a:prstGeom prst="rect">
            <a:avLst/>
          </a:prstGeom>
        </p:spPr>
        <p:txBody>
          <a:bodyPr vert="horz" lIns="68580" tIns="34290" rIns="68580" bIns="34290" rtlCol="0" anchor="ctr"/>
          <a:lstStyle>
            <a:defPPr>
              <a:defRPr lang="bg-BG"/>
            </a:defPPr>
            <a:lvl1pPr marL="0" algn="l" defTabSz="914400" rtl="0" eaLnBrk="1" latinLnBrk="0" hangingPunct="1">
              <a:defRPr sz="2000" kern="1200">
                <a:solidFill>
                  <a:schemeClr val="bg1">
                    <a:lumMod val="95000"/>
                  </a:schemeClr>
                </a:solidFill>
                <a:latin typeface="+mn-lt"/>
                <a:ea typeface="+mn-ea"/>
                <a:cs typeface="Poppins Light" panose="000004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800" dirty="0">
                <a:solidFill>
                  <a:schemeClr val="tx1"/>
                </a:solidFill>
                <a:latin typeface="Arial" panose="020B0604020202020204" pitchFamily="34" charset="0"/>
                <a:ea typeface="Inter Light" panose="02000503000000020004" pitchFamily="2" charset="0"/>
                <a:cs typeface="Arial" panose="020B0604020202020204" pitchFamily="34" charset="0"/>
              </a:rPr>
              <a:t>FORSAID receives funding from the European Union's Horizon Europe Research and Innovation Programme under grant agreement No. 101134200. Views and opinions expressed are those of the author(s) only and do not necessarily reflect those of the European Union or the European Research Executive Agency (REA). Neither the EU nor REA can be held responsible for them.</a:t>
            </a:r>
            <a:endParaRPr lang="en-US" sz="800" dirty="0">
              <a:solidFill>
                <a:schemeClr val="tx1"/>
              </a:solidFill>
              <a:latin typeface="Arial" panose="020B0604020202020204" pitchFamily="34" charset="0"/>
              <a:ea typeface="Inter Light" panose="02000503000000020004" pitchFamily="2" charset="0"/>
              <a:cs typeface="Arial" panose="020B0604020202020204" pitchFamily="34" charset="0"/>
            </a:endParaRPr>
          </a:p>
        </p:txBody>
      </p:sp>
      <p:pic>
        <p:nvPicPr>
          <p:cNvPr id="3" name="Graphic 2">
            <a:extLst>
              <a:ext uri="{FF2B5EF4-FFF2-40B4-BE49-F238E27FC236}">
                <a16:creationId xmlns:a16="http://schemas.microsoft.com/office/drawing/2014/main" id="{F9E9F5E0-4DCC-1519-0310-3FC2DEEC28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99555" y="6020500"/>
            <a:ext cx="2044005" cy="455610"/>
          </a:xfrm>
          <a:prstGeom prst="rect">
            <a:avLst/>
          </a:prstGeom>
        </p:spPr>
      </p:pic>
    </p:spTree>
    <p:extLst>
      <p:ext uri="{BB962C8B-B14F-4D97-AF65-F5344CB8AC3E}">
        <p14:creationId xmlns:p14="http://schemas.microsoft.com/office/powerpoint/2010/main" val="250768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9B8C9E-1675-AEBE-95BF-5A3ED92329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36F35CF7-FA34-FE2C-4F0C-704F6B8571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0078" y="413586"/>
            <a:ext cx="1340303" cy="250626"/>
          </a:xfrm>
          <a:prstGeom prst="rect">
            <a:avLst/>
          </a:prstGeom>
        </p:spPr>
      </p:pic>
    </p:spTree>
    <p:extLst>
      <p:ext uri="{BB962C8B-B14F-4D97-AF65-F5344CB8AC3E}">
        <p14:creationId xmlns:p14="http://schemas.microsoft.com/office/powerpoint/2010/main" val="111702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FA4A0-00F1-EF97-B894-E435AB7F0EC5}"/>
              </a:ext>
            </a:extLst>
          </p:cNvPr>
          <p:cNvPicPr>
            <a:picLocks noChangeAspect="1"/>
          </p:cNvPicPr>
          <p:nvPr userDrawn="1"/>
        </p:nvPicPr>
        <p:blipFill>
          <a:blip r:embed="rId2">
            <a:extLst>
              <a:ext uri="{28A0092B-C50C-407E-A947-70E740481C1C}">
                <a14:useLocalDpi xmlns:a14="http://schemas.microsoft.com/office/drawing/2010/main" val="0"/>
              </a:ext>
            </a:extLst>
          </a:blip>
          <a:srcRect l="49405" r="26726"/>
          <a:stretch/>
        </p:blipFill>
        <p:spPr>
          <a:xfrm>
            <a:off x="9132301" y="0"/>
            <a:ext cx="3059699" cy="6858000"/>
          </a:xfrm>
          <a:prstGeom prst="rect">
            <a:avLst/>
          </a:prstGeom>
        </p:spPr>
      </p:pic>
    </p:spTree>
    <p:extLst>
      <p:ext uri="{BB962C8B-B14F-4D97-AF65-F5344CB8AC3E}">
        <p14:creationId xmlns:p14="http://schemas.microsoft.com/office/powerpoint/2010/main" val="343130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F737813-622F-DF34-3844-073982D0F754}"/>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033" t="6297" r="23535" b="204"/>
          <a:stretch/>
        </p:blipFill>
        <p:spPr>
          <a:xfrm>
            <a:off x="4942114" y="546033"/>
            <a:ext cx="7249886" cy="5442857"/>
          </a:xfrm>
          <a:prstGeom prst="rect">
            <a:avLst/>
          </a:prstGeom>
        </p:spPr>
      </p:pic>
    </p:spTree>
    <p:extLst>
      <p:ext uri="{BB962C8B-B14F-4D97-AF65-F5344CB8AC3E}">
        <p14:creationId xmlns:p14="http://schemas.microsoft.com/office/powerpoint/2010/main" val="45593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19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19E603-5CF8-8375-2710-350E2F3ED468}"/>
              </a:ext>
            </a:extLst>
          </p:cNvPr>
          <p:cNvSpPr/>
          <p:nvPr userDrawn="1"/>
        </p:nvSpPr>
        <p:spPr>
          <a:xfrm>
            <a:off x="6096000" y="0"/>
            <a:ext cx="6096000" cy="6858000"/>
          </a:xfrm>
          <a:prstGeom prst="rect">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002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EDB9723-79B5-3B98-67DB-24C69421FE1E}"/>
              </a:ext>
            </a:extLst>
          </p:cNvPr>
          <p:cNvPicPr>
            <a:picLocks noChangeAspect="1"/>
          </p:cNvPicPr>
          <p:nvPr userDrawn="1"/>
        </p:nvPicPr>
        <p:blipFill>
          <a:blip r:embed="rId2">
            <a:extLst>
              <a:ext uri="{96DAC541-7B7A-43D3-8B79-37D633B846F1}">
                <asvg:svgBlip xmlns:asvg="http://schemas.microsoft.com/office/drawing/2016/SVG/main" r:embed="rId3"/>
              </a:ext>
            </a:extLst>
          </a:blip>
          <a:srcRect t="60" b="48303"/>
          <a:stretch/>
        </p:blipFill>
        <p:spPr>
          <a:xfrm>
            <a:off x="6887760" y="3933825"/>
            <a:ext cx="5663015" cy="2924175"/>
          </a:xfrm>
          <a:prstGeom prst="rect">
            <a:avLst/>
          </a:prstGeom>
        </p:spPr>
      </p:pic>
    </p:spTree>
    <p:extLst>
      <p:ext uri="{BB962C8B-B14F-4D97-AF65-F5344CB8AC3E}">
        <p14:creationId xmlns:p14="http://schemas.microsoft.com/office/powerpoint/2010/main" val="203165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FF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691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3" r:id="rId3"/>
    <p:sldLayoutId id="2147483664" r:id="rId4"/>
    <p:sldLayoutId id="2147483665" r:id="rId5"/>
    <p:sldLayoutId id="2147483667" r:id="rId6"/>
    <p:sldLayoutId id="214748366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5.xml"/><Relationship Id="rId5" Type="http://schemas.openxmlformats.org/officeDocument/2006/relationships/image" Target="../media/image88.svg"/><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13.xml.rels><?xml version="1.0" encoding="UTF-8" standalone="yes"?>
<Relationships xmlns="http://schemas.openxmlformats.org/package/2006/relationships"><Relationship Id="rId3" Type="http://schemas.openxmlformats.org/officeDocument/2006/relationships/image" Target="../media/image102.sv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5.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114.svg"/></Relationships>
</file>

<file path=ppt/slides/_rels/slide1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 Id="rId9" Type="http://schemas.openxmlformats.org/officeDocument/2006/relationships/image" Target="../media/image122.svg"/></Relationships>
</file>

<file path=ppt/slides/_rels/slide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5.svg"/><Relationship Id="rId32" Type="http://schemas.openxmlformats.org/officeDocument/2006/relationships/image" Target="../media/image43.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svg"/><Relationship Id="rId36" Type="http://schemas.openxmlformats.org/officeDocument/2006/relationships/image" Target="../media/image47.svg"/><Relationship Id="rId10" Type="http://schemas.openxmlformats.org/officeDocument/2006/relationships/image" Target="../media/image21.sv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8"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49.svg"/><Relationship Id="rId21" Type="http://schemas.openxmlformats.org/officeDocument/2006/relationships/image" Target="../media/image67.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925F26C-71DB-0986-9377-4995BB43B972}"/>
              </a:ext>
            </a:extLst>
          </p:cNvPr>
          <p:cNvSpPr txBox="1"/>
          <p:nvPr/>
        </p:nvSpPr>
        <p:spPr>
          <a:xfrm>
            <a:off x="680077" y="1651663"/>
            <a:ext cx="6330323" cy="1077218"/>
          </a:xfrm>
          <a:prstGeom prst="rect">
            <a:avLst/>
          </a:prstGeom>
          <a:noFill/>
        </p:spPr>
        <p:txBody>
          <a:bodyPr wrap="square" rtlCol="0">
            <a:spAutoFit/>
          </a:bodyPr>
          <a:lstStyle/>
          <a:p>
            <a:r>
              <a:rPr lang="en-US" sz="3200" b="1" dirty="0">
                <a:solidFill>
                  <a:srgbClr val="051F20"/>
                </a:solidFill>
                <a:latin typeface="Nunito Sans 10pt ExtraBold" pitchFamily="2" charset="0"/>
              </a:rPr>
              <a:t>Forest surveillance with artificial intelligence and digital technologies</a:t>
            </a:r>
            <a:endParaRPr lang="en-GB" sz="3200" b="1" dirty="0">
              <a:solidFill>
                <a:srgbClr val="051F20"/>
              </a:solidFill>
              <a:latin typeface="Nunito Sans 10pt ExtraBold" pitchFamily="2" charset="0"/>
            </a:endParaRPr>
          </a:p>
        </p:txBody>
      </p:sp>
      <p:sp>
        <p:nvSpPr>
          <p:cNvPr id="14" name="TextBox 13">
            <a:extLst>
              <a:ext uri="{FF2B5EF4-FFF2-40B4-BE49-F238E27FC236}">
                <a16:creationId xmlns:a16="http://schemas.microsoft.com/office/drawing/2014/main" id="{7E6772A9-442B-6E62-2C80-CB15AB7050D0}"/>
              </a:ext>
            </a:extLst>
          </p:cNvPr>
          <p:cNvSpPr txBox="1"/>
          <p:nvPr/>
        </p:nvSpPr>
        <p:spPr>
          <a:xfrm>
            <a:off x="680077" y="2779483"/>
            <a:ext cx="4617480" cy="461665"/>
          </a:xfrm>
          <a:prstGeom prst="rect">
            <a:avLst/>
          </a:prstGeom>
          <a:noFill/>
        </p:spPr>
        <p:txBody>
          <a:bodyPr wrap="square" rtlCol="0">
            <a:spAutoFit/>
          </a:bodyPr>
          <a:lstStyle/>
          <a:p>
            <a:r>
              <a:rPr lang="en-US" sz="2400" dirty="0">
                <a:solidFill>
                  <a:srgbClr val="051F20"/>
                </a:solidFill>
                <a:latin typeface="Nunito Sans 10pt Light" pitchFamily="2" charset="0"/>
              </a:rPr>
              <a:t>Introducing the FORSAID project</a:t>
            </a:r>
            <a:endParaRPr lang="en-GB" sz="2400" dirty="0">
              <a:solidFill>
                <a:srgbClr val="051F20"/>
              </a:solidFill>
              <a:latin typeface="Nunito Sans 10pt Light" pitchFamily="2" charset="0"/>
            </a:endParaRPr>
          </a:p>
        </p:txBody>
      </p:sp>
      <p:sp>
        <p:nvSpPr>
          <p:cNvPr id="15" name="TextBox 14">
            <a:extLst>
              <a:ext uri="{FF2B5EF4-FFF2-40B4-BE49-F238E27FC236}">
                <a16:creationId xmlns:a16="http://schemas.microsoft.com/office/drawing/2014/main" id="{D8EE6830-5061-B3FF-19B5-144AAB22F224}"/>
              </a:ext>
            </a:extLst>
          </p:cNvPr>
          <p:cNvSpPr txBox="1"/>
          <p:nvPr/>
        </p:nvSpPr>
        <p:spPr>
          <a:xfrm>
            <a:off x="680077" y="3616853"/>
            <a:ext cx="3494358" cy="1200329"/>
          </a:xfrm>
          <a:prstGeom prst="rect">
            <a:avLst/>
          </a:prstGeom>
          <a:noFill/>
        </p:spPr>
        <p:txBody>
          <a:bodyPr wrap="square" rtlCol="0">
            <a:spAutoFit/>
          </a:bodyPr>
          <a:lstStyle/>
          <a:p>
            <a:r>
              <a:rPr lang="en-US" sz="2400" dirty="0">
                <a:solidFill>
                  <a:srgbClr val="051F20"/>
                </a:solidFill>
                <a:latin typeface="Nunito Sans 10pt SemiBold" pitchFamily="2" charset="0"/>
              </a:rPr>
              <a:t>Speaker</a:t>
            </a:r>
          </a:p>
          <a:p>
            <a:r>
              <a:rPr lang="en-US" sz="2400" dirty="0">
                <a:solidFill>
                  <a:srgbClr val="051F20"/>
                </a:solidFill>
                <a:latin typeface="Nunito Sans 10pt SemiBold" pitchFamily="2" charset="0"/>
              </a:rPr>
              <a:t>Affiliation</a:t>
            </a:r>
          </a:p>
          <a:p>
            <a:r>
              <a:rPr lang="en-US" sz="2400" dirty="0">
                <a:solidFill>
                  <a:srgbClr val="051F20"/>
                </a:solidFill>
                <a:latin typeface="Nunito Sans 10pt SemiBold" pitchFamily="2" charset="0"/>
              </a:rPr>
              <a:t>Contact details</a:t>
            </a:r>
            <a:endParaRPr lang="en-GB" sz="2400" dirty="0">
              <a:solidFill>
                <a:srgbClr val="051F20"/>
              </a:solidFill>
              <a:latin typeface="Nunito Sans 10pt SemiBold" pitchFamily="2" charset="0"/>
            </a:endParaRPr>
          </a:p>
        </p:txBody>
      </p:sp>
      <p:sp>
        <p:nvSpPr>
          <p:cNvPr id="16" name="TextBox 15">
            <a:extLst>
              <a:ext uri="{FF2B5EF4-FFF2-40B4-BE49-F238E27FC236}">
                <a16:creationId xmlns:a16="http://schemas.microsoft.com/office/drawing/2014/main" id="{7A49FA27-6A2D-AFF5-2A2A-04D6AFD6907B}"/>
              </a:ext>
            </a:extLst>
          </p:cNvPr>
          <p:cNvSpPr txBox="1"/>
          <p:nvPr/>
        </p:nvSpPr>
        <p:spPr>
          <a:xfrm>
            <a:off x="680077" y="5037627"/>
            <a:ext cx="3653798" cy="461665"/>
          </a:xfrm>
          <a:prstGeom prst="rect">
            <a:avLst/>
          </a:prstGeom>
          <a:noFill/>
        </p:spPr>
        <p:txBody>
          <a:bodyPr wrap="square" rtlCol="0">
            <a:spAutoFit/>
          </a:bodyPr>
          <a:lstStyle/>
          <a:p>
            <a:r>
              <a:rPr lang="en-US" sz="2400" dirty="0">
                <a:solidFill>
                  <a:srgbClr val="051F20"/>
                </a:solidFill>
                <a:latin typeface="Nunito Sans 10pt Light" pitchFamily="2" charset="0"/>
              </a:rPr>
              <a:t>Event, DD / MM / YYYY</a:t>
            </a:r>
            <a:endParaRPr lang="en-GB" sz="2400" dirty="0">
              <a:solidFill>
                <a:srgbClr val="051F20"/>
              </a:solidFill>
              <a:latin typeface="Nunito Sans 10pt Light" pitchFamily="2" charset="0"/>
            </a:endParaRPr>
          </a:p>
        </p:txBody>
      </p:sp>
    </p:spTree>
    <p:extLst>
      <p:ext uri="{BB962C8B-B14F-4D97-AF65-F5344CB8AC3E}">
        <p14:creationId xmlns:p14="http://schemas.microsoft.com/office/powerpoint/2010/main" val="384421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8BBD-AA3D-7590-D88E-47B7A2B541B7}"/>
            </a:ext>
          </a:extLst>
        </p:cNvPr>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465D499-3BD8-059F-3C4A-365D94EEAA3B}"/>
              </a:ext>
            </a:extLst>
          </p:cNvPr>
          <p:cNvSpPr/>
          <p:nvPr/>
        </p:nvSpPr>
        <p:spPr>
          <a:xfrm>
            <a:off x="638175" y="5170223"/>
            <a:ext cx="10674349" cy="666910"/>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Alternate Process 1">
            <a:extLst>
              <a:ext uri="{FF2B5EF4-FFF2-40B4-BE49-F238E27FC236}">
                <a16:creationId xmlns:a16="http://schemas.microsoft.com/office/drawing/2014/main" id="{F906DA16-2876-2E14-37C1-0B7E0A6ADD73}"/>
              </a:ext>
            </a:extLst>
          </p:cNvPr>
          <p:cNvSpPr/>
          <p:nvPr/>
        </p:nvSpPr>
        <p:spPr>
          <a:xfrm>
            <a:off x="638175" y="3369740"/>
            <a:ext cx="10674349"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Alternate Process 8">
            <a:extLst>
              <a:ext uri="{FF2B5EF4-FFF2-40B4-BE49-F238E27FC236}">
                <a16:creationId xmlns:a16="http://schemas.microsoft.com/office/drawing/2014/main" id="{34BCAF41-E575-484A-628B-874D670F19FF}"/>
              </a:ext>
            </a:extLst>
          </p:cNvPr>
          <p:cNvSpPr/>
          <p:nvPr/>
        </p:nvSpPr>
        <p:spPr>
          <a:xfrm>
            <a:off x="638175" y="4099670"/>
            <a:ext cx="10674349" cy="934157"/>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DA21498-BD49-E559-550B-68F674252000}"/>
              </a:ext>
            </a:extLst>
          </p:cNvPr>
          <p:cNvSpPr txBox="1"/>
          <p:nvPr/>
        </p:nvSpPr>
        <p:spPr>
          <a:xfrm>
            <a:off x="562387" y="364460"/>
            <a:ext cx="11259225" cy="584775"/>
          </a:xfrm>
          <a:prstGeom prst="rect">
            <a:avLst/>
          </a:prstGeom>
          <a:noFill/>
        </p:spPr>
        <p:txBody>
          <a:bodyPr wrap="square" rtlCol="0">
            <a:spAutoFit/>
          </a:bodyPr>
          <a:lstStyle/>
          <a:p>
            <a:r>
              <a:rPr lang="en-US" sz="3200" b="1" dirty="0">
                <a:solidFill>
                  <a:srgbClr val="60883C"/>
                </a:solidFill>
                <a:latin typeface="Nunito Sans 10pt ExtraBold" pitchFamily="2" charset="0"/>
              </a:rPr>
              <a:t>WP</a:t>
            </a:r>
            <a:r>
              <a:rPr lang="bg-BG" sz="3200" b="1" dirty="0">
                <a:solidFill>
                  <a:srgbClr val="60883C"/>
                </a:solidFill>
                <a:latin typeface="Nunito Sans 10pt ExtraBold" pitchFamily="2" charset="0"/>
              </a:rPr>
              <a:t>3</a:t>
            </a:r>
            <a:r>
              <a:rPr lang="en-GB" sz="3200" b="1" dirty="0">
                <a:solidFill>
                  <a:srgbClr val="051F20"/>
                </a:solidFill>
                <a:latin typeface="Nunito Sans 10pt ExtraBold" pitchFamily="2" charset="0"/>
              </a:rPr>
              <a:t>: Digital technologies for ground detection and surveillance</a:t>
            </a:r>
            <a:endParaRPr lang="en-US" sz="3200" b="1" dirty="0">
              <a:solidFill>
                <a:srgbClr val="051F20"/>
              </a:solidFill>
              <a:latin typeface="Nunito Sans 10pt ExtraBold" pitchFamily="2" charset="0"/>
            </a:endParaRPr>
          </a:p>
        </p:txBody>
      </p:sp>
      <p:sp>
        <p:nvSpPr>
          <p:cNvPr id="51" name="TextBox 50">
            <a:extLst>
              <a:ext uri="{FF2B5EF4-FFF2-40B4-BE49-F238E27FC236}">
                <a16:creationId xmlns:a16="http://schemas.microsoft.com/office/drawing/2014/main" id="{B5CC45F8-D738-7462-BF85-6522811B6B2A}"/>
              </a:ext>
            </a:extLst>
          </p:cNvPr>
          <p:cNvSpPr txBox="1"/>
          <p:nvPr/>
        </p:nvSpPr>
        <p:spPr>
          <a:xfrm>
            <a:off x="774397" y="2921985"/>
            <a:ext cx="1469097" cy="400110"/>
          </a:xfrm>
          <a:prstGeom prst="rect">
            <a:avLst/>
          </a:prstGeom>
          <a:noFill/>
        </p:spPr>
        <p:txBody>
          <a:bodyPr wrap="square" rtlCol="0">
            <a:spAutoFit/>
          </a:bodyPr>
          <a:lstStyle/>
          <a:p>
            <a:r>
              <a:rPr lang="en-US" sz="2000" b="1" dirty="0">
                <a:solidFill>
                  <a:srgbClr val="051F20"/>
                </a:solidFill>
                <a:latin typeface="Nunito Sans 10pt SemiBold"/>
              </a:rPr>
              <a:t>Technology</a:t>
            </a:r>
            <a:endParaRPr lang="en-GB" sz="2000" b="1" dirty="0">
              <a:solidFill>
                <a:srgbClr val="051F20"/>
              </a:solidFill>
              <a:latin typeface="Nunito Sans 10pt SemiBold"/>
            </a:endParaRPr>
          </a:p>
        </p:txBody>
      </p:sp>
      <p:sp>
        <p:nvSpPr>
          <p:cNvPr id="48" name="TextBox 47">
            <a:extLst>
              <a:ext uri="{FF2B5EF4-FFF2-40B4-BE49-F238E27FC236}">
                <a16:creationId xmlns:a16="http://schemas.microsoft.com/office/drawing/2014/main" id="{5F5F2F3A-5D4C-FF68-1A77-59845AE7F821}"/>
              </a:ext>
            </a:extLst>
          </p:cNvPr>
          <p:cNvSpPr txBox="1"/>
          <p:nvPr/>
        </p:nvSpPr>
        <p:spPr>
          <a:xfrm>
            <a:off x="774398" y="3433580"/>
            <a:ext cx="1577993" cy="400110"/>
          </a:xfrm>
          <a:prstGeom prst="rect">
            <a:avLst/>
          </a:prstGeom>
          <a:noFill/>
        </p:spPr>
        <p:txBody>
          <a:bodyPr wrap="square" rtlCol="0">
            <a:spAutoFit/>
          </a:bodyPr>
          <a:lstStyle/>
          <a:p>
            <a:r>
              <a:rPr lang="en-US" sz="2000" b="1" dirty="0">
                <a:solidFill>
                  <a:srgbClr val="FBFFFB"/>
                </a:solidFill>
                <a:latin typeface="Nunito Sans 10pt SemiBold"/>
              </a:rPr>
              <a:t>Environment</a:t>
            </a:r>
            <a:endParaRPr lang="en-GB" sz="2000" b="1" dirty="0">
              <a:solidFill>
                <a:srgbClr val="FBFFFB"/>
              </a:solidFill>
              <a:latin typeface="Nunito Sans 10pt SemiBold"/>
            </a:endParaRPr>
          </a:p>
        </p:txBody>
      </p:sp>
      <p:sp>
        <p:nvSpPr>
          <p:cNvPr id="49" name="TextBox 48">
            <a:extLst>
              <a:ext uri="{FF2B5EF4-FFF2-40B4-BE49-F238E27FC236}">
                <a16:creationId xmlns:a16="http://schemas.microsoft.com/office/drawing/2014/main" id="{0BAE9DB2-CD21-9D37-46E1-26F4D04DAC90}"/>
              </a:ext>
            </a:extLst>
          </p:cNvPr>
          <p:cNvSpPr txBox="1"/>
          <p:nvPr/>
        </p:nvSpPr>
        <p:spPr>
          <a:xfrm>
            <a:off x="774398" y="4366693"/>
            <a:ext cx="1469096" cy="400110"/>
          </a:xfrm>
          <a:prstGeom prst="rect">
            <a:avLst/>
          </a:prstGeom>
          <a:noFill/>
        </p:spPr>
        <p:txBody>
          <a:bodyPr wrap="square" rtlCol="0">
            <a:spAutoFit/>
          </a:bodyPr>
          <a:lstStyle/>
          <a:p>
            <a:r>
              <a:rPr lang="en-US" sz="2000" b="1" dirty="0">
                <a:solidFill>
                  <a:srgbClr val="FBFFFB"/>
                </a:solidFill>
                <a:latin typeface="Nunito Sans 10pt SemiBold"/>
              </a:rPr>
              <a:t>Case study</a:t>
            </a:r>
            <a:endParaRPr lang="en-GB" sz="2000" b="1" dirty="0">
              <a:solidFill>
                <a:srgbClr val="FBFFFB"/>
              </a:solidFill>
              <a:latin typeface="Nunito Sans 10pt SemiBold"/>
            </a:endParaRPr>
          </a:p>
        </p:txBody>
      </p:sp>
      <p:sp>
        <p:nvSpPr>
          <p:cNvPr id="50" name="TextBox 49">
            <a:extLst>
              <a:ext uri="{FF2B5EF4-FFF2-40B4-BE49-F238E27FC236}">
                <a16:creationId xmlns:a16="http://schemas.microsoft.com/office/drawing/2014/main" id="{10B958F7-C460-EB89-EB13-54FFC62A5E17}"/>
              </a:ext>
            </a:extLst>
          </p:cNvPr>
          <p:cNvSpPr txBox="1"/>
          <p:nvPr/>
        </p:nvSpPr>
        <p:spPr>
          <a:xfrm>
            <a:off x="774398" y="5303623"/>
            <a:ext cx="1990595" cy="400110"/>
          </a:xfrm>
          <a:prstGeom prst="rect">
            <a:avLst/>
          </a:prstGeom>
          <a:noFill/>
        </p:spPr>
        <p:txBody>
          <a:bodyPr wrap="square" rtlCol="0">
            <a:spAutoFit/>
          </a:bodyPr>
          <a:lstStyle/>
          <a:p>
            <a:r>
              <a:rPr lang="en-US" sz="2000" b="1" dirty="0">
                <a:solidFill>
                  <a:srgbClr val="FBFFFB"/>
                </a:solidFill>
                <a:latin typeface="Nunito Sans 10pt SemiBold"/>
              </a:rPr>
              <a:t>Stakeholder type</a:t>
            </a:r>
            <a:endParaRPr lang="en-GB" sz="2000" b="1" dirty="0">
              <a:solidFill>
                <a:srgbClr val="FBFFFB"/>
              </a:solidFill>
              <a:latin typeface="Nunito Sans 10pt SemiBold"/>
            </a:endParaRPr>
          </a:p>
        </p:txBody>
      </p:sp>
      <p:grpSp>
        <p:nvGrpSpPr>
          <p:cNvPr id="24" name="Gruppo 23">
            <a:extLst>
              <a:ext uri="{FF2B5EF4-FFF2-40B4-BE49-F238E27FC236}">
                <a16:creationId xmlns:a16="http://schemas.microsoft.com/office/drawing/2014/main" id="{0ED53631-DDCC-8F57-20F7-872C12C5D12D}"/>
              </a:ext>
            </a:extLst>
          </p:cNvPr>
          <p:cNvGrpSpPr/>
          <p:nvPr/>
        </p:nvGrpSpPr>
        <p:grpSpPr>
          <a:xfrm>
            <a:off x="5775260" y="1666875"/>
            <a:ext cx="2456752" cy="4373706"/>
            <a:chOff x="5775260" y="1666875"/>
            <a:chExt cx="2456752" cy="4373706"/>
          </a:xfrm>
        </p:grpSpPr>
        <p:sp>
          <p:nvSpPr>
            <p:cNvPr id="8" name="Graphic 7">
              <a:extLst>
                <a:ext uri="{FF2B5EF4-FFF2-40B4-BE49-F238E27FC236}">
                  <a16:creationId xmlns:a16="http://schemas.microsoft.com/office/drawing/2014/main" id="{E7E34F6B-CF25-A973-B6F6-1332DB2A4A0E}"/>
                </a:ext>
              </a:extLst>
            </p:cNvPr>
            <p:cNvSpPr/>
            <p:nvPr/>
          </p:nvSpPr>
          <p:spPr>
            <a:xfrm>
              <a:off x="5775260" y="1666875"/>
              <a:ext cx="2456752" cy="4373706"/>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dirty="0"/>
            </a:p>
          </p:txBody>
        </p:sp>
        <p:pic>
          <p:nvPicPr>
            <p:cNvPr id="31" name="Graphic 30">
              <a:extLst>
                <a:ext uri="{FF2B5EF4-FFF2-40B4-BE49-F238E27FC236}">
                  <a16:creationId xmlns:a16="http://schemas.microsoft.com/office/drawing/2014/main" id="{A1843D7B-9F40-E698-0037-9EE9B2F8B6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4668" y="1900011"/>
              <a:ext cx="937937" cy="937937"/>
            </a:xfrm>
            <a:prstGeom prst="rect">
              <a:avLst/>
            </a:prstGeom>
          </p:spPr>
        </p:pic>
        <p:sp>
          <p:nvSpPr>
            <p:cNvPr id="35" name="TextBox 34">
              <a:extLst>
                <a:ext uri="{FF2B5EF4-FFF2-40B4-BE49-F238E27FC236}">
                  <a16:creationId xmlns:a16="http://schemas.microsoft.com/office/drawing/2014/main" id="{84EC4BE8-AEA4-EEE6-A6BC-1BD1F2F11E77}"/>
                </a:ext>
              </a:extLst>
            </p:cNvPr>
            <p:cNvSpPr txBox="1"/>
            <p:nvPr/>
          </p:nvSpPr>
          <p:spPr>
            <a:xfrm>
              <a:off x="6102535" y="2921985"/>
              <a:ext cx="1802202" cy="400110"/>
            </a:xfrm>
            <a:prstGeom prst="rect">
              <a:avLst/>
            </a:prstGeom>
            <a:noFill/>
          </p:spPr>
          <p:txBody>
            <a:bodyPr wrap="square" rtlCol="0">
              <a:spAutoFit/>
            </a:bodyPr>
            <a:lstStyle/>
            <a:p>
              <a:pPr algn="ctr"/>
              <a:r>
                <a:rPr lang="en-US" sz="2000" b="1" dirty="0">
                  <a:solidFill>
                    <a:srgbClr val="051F20"/>
                  </a:solidFill>
                  <a:latin typeface="Nunito Sans 10pt SemiBold"/>
                </a:rPr>
                <a:t>Entomoscope</a:t>
              </a:r>
              <a:endParaRPr lang="en-GB" sz="2000" b="1" dirty="0">
                <a:solidFill>
                  <a:srgbClr val="051F20"/>
                </a:solidFill>
                <a:latin typeface="Nunito Sans 10pt SemiBold"/>
              </a:endParaRPr>
            </a:p>
          </p:txBody>
        </p:sp>
        <p:sp>
          <p:nvSpPr>
            <p:cNvPr id="40" name="TextBox 39">
              <a:extLst>
                <a:ext uri="{FF2B5EF4-FFF2-40B4-BE49-F238E27FC236}">
                  <a16:creationId xmlns:a16="http://schemas.microsoft.com/office/drawing/2014/main" id="{D259AA30-B0FC-0DDF-CBBC-2063E082490F}"/>
                </a:ext>
              </a:extLst>
            </p:cNvPr>
            <p:cNvSpPr txBox="1"/>
            <p:nvPr/>
          </p:nvSpPr>
          <p:spPr>
            <a:xfrm>
              <a:off x="5975514" y="3433580"/>
              <a:ext cx="2056244" cy="400110"/>
            </a:xfrm>
            <a:prstGeom prst="rect">
              <a:avLst/>
            </a:prstGeom>
            <a:noFill/>
          </p:spPr>
          <p:txBody>
            <a:bodyPr wrap="square" rtlCol="0">
              <a:spAutoFit/>
            </a:bodyPr>
            <a:lstStyle/>
            <a:p>
              <a:pPr algn="ctr"/>
              <a:r>
                <a:rPr lang="en-US" sz="2000" dirty="0">
                  <a:solidFill>
                    <a:srgbClr val="FBFFFB"/>
                  </a:solidFill>
                  <a:latin typeface="Nunito Sans 10pt SemiBold"/>
                </a:rPr>
                <a:t>Field / Laboratory</a:t>
              </a:r>
              <a:endParaRPr lang="en-GB" sz="2000" dirty="0">
                <a:solidFill>
                  <a:srgbClr val="FBFFFB"/>
                </a:solidFill>
                <a:latin typeface="Nunito Sans 10pt SemiBold"/>
              </a:endParaRPr>
            </a:p>
          </p:txBody>
        </p:sp>
        <p:sp>
          <p:nvSpPr>
            <p:cNvPr id="45" name="TextBox 44">
              <a:extLst>
                <a:ext uri="{FF2B5EF4-FFF2-40B4-BE49-F238E27FC236}">
                  <a16:creationId xmlns:a16="http://schemas.microsoft.com/office/drawing/2014/main" id="{94EC32B3-F65F-EDD7-A87A-ACCCAB94BFDE}"/>
                </a:ext>
              </a:extLst>
            </p:cNvPr>
            <p:cNvSpPr txBox="1"/>
            <p:nvPr/>
          </p:nvSpPr>
          <p:spPr>
            <a:xfrm>
              <a:off x="5883272" y="4196832"/>
              <a:ext cx="2240727" cy="938719"/>
            </a:xfrm>
            <a:prstGeom prst="rect">
              <a:avLst/>
            </a:prstGeom>
            <a:noFill/>
          </p:spPr>
          <p:txBody>
            <a:bodyPr wrap="square" rtlCol="0" anchor="b">
              <a:spAutoFit/>
            </a:bodyPr>
            <a:lstStyle/>
            <a:p>
              <a:pPr algn="ctr"/>
              <a:r>
                <a:rPr lang="en-US" sz="1400" i="1" dirty="0">
                  <a:solidFill>
                    <a:srgbClr val="FBFFFB"/>
                  </a:solidFill>
                  <a:latin typeface="Nunito Sans 10pt SemiBold"/>
                </a:rPr>
                <a:t>Agrilus </a:t>
              </a:r>
              <a:r>
                <a:rPr lang="en-US" sz="1400" dirty="0">
                  <a:solidFill>
                    <a:srgbClr val="FBFFFB"/>
                  </a:solidFill>
                  <a:latin typeface="Nunito Sans 10pt SemiBold"/>
                </a:rPr>
                <a:t>spp.</a:t>
              </a:r>
            </a:p>
            <a:p>
              <a:pPr algn="ctr"/>
              <a:r>
                <a:rPr lang="en-US" sz="1400" i="1" dirty="0">
                  <a:solidFill>
                    <a:srgbClr val="FBFFFB"/>
                  </a:solidFill>
                  <a:latin typeface="Nunito Sans 10pt SemiBold"/>
                </a:rPr>
                <a:t>Ips </a:t>
              </a:r>
              <a:r>
                <a:rPr lang="en-US" sz="1400" i="1" dirty="0" err="1">
                  <a:solidFill>
                    <a:srgbClr val="FBFFFB"/>
                  </a:solidFill>
                  <a:latin typeface="Nunito Sans 10pt SemiBold"/>
                </a:rPr>
                <a:t>typographus</a:t>
              </a:r>
              <a:endParaRPr lang="en-US" sz="1400" i="1" dirty="0">
                <a:solidFill>
                  <a:srgbClr val="FBFFFB"/>
                </a:solidFill>
                <a:latin typeface="Nunito Sans 10pt SemiBold"/>
              </a:endParaRPr>
            </a:p>
            <a:p>
              <a:pPr algn="ctr"/>
              <a:r>
                <a:rPr lang="en-US" sz="1400" i="1" dirty="0">
                  <a:solidFill>
                    <a:srgbClr val="FBFFFB"/>
                  </a:solidFill>
                  <a:latin typeface="Nunito Sans 10pt SemiBold"/>
                </a:rPr>
                <a:t>Monochamus </a:t>
              </a:r>
              <a:r>
                <a:rPr lang="en-US" sz="1400" dirty="0">
                  <a:solidFill>
                    <a:srgbClr val="FBFFFB"/>
                  </a:solidFill>
                  <a:latin typeface="Nunito Sans 10pt SemiBold"/>
                </a:rPr>
                <a:t>spp.</a:t>
              </a:r>
            </a:p>
            <a:p>
              <a:pPr algn="ctr"/>
              <a:endParaRPr lang="en-US" sz="1300" i="1" dirty="0">
                <a:solidFill>
                  <a:srgbClr val="FBFFFB"/>
                </a:solidFill>
                <a:latin typeface="Nunito Sans 10pt SemiBold"/>
              </a:endParaRPr>
            </a:p>
          </p:txBody>
        </p:sp>
        <p:sp>
          <p:nvSpPr>
            <p:cNvPr id="9" name="TextBox 8">
              <a:extLst>
                <a:ext uri="{FF2B5EF4-FFF2-40B4-BE49-F238E27FC236}">
                  <a16:creationId xmlns:a16="http://schemas.microsoft.com/office/drawing/2014/main" id="{7C56D630-EF1F-5A7A-1DD3-CB574F818C0C}"/>
                </a:ext>
              </a:extLst>
            </p:cNvPr>
            <p:cNvSpPr txBox="1"/>
            <p:nvPr/>
          </p:nvSpPr>
          <p:spPr>
            <a:xfrm>
              <a:off x="5987619" y="5149735"/>
              <a:ext cx="2032035" cy="707886"/>
            </a:xfrm>
            <a:prstGeom prst="rect">
              <a:avLst/>
            </a:prstGeom>
            <a:noFill/>
          </p:spPr>
          <p:txBody>
            <a:bodyPr wrap="square" rtlCol="0">
              <a:spAutoFit/>
            </a:bodyPr>
            <a:lstStyle/>
            <a:p>
              <a:pPr algn="ctr"/>
              <a:r>
                <a:rPr lang="en-GB" sz="2000" dirty="0">
                  <a:solidFill>
                    <a:srgbClr val="FBFFFB"/>
                  </a:solidFill>
                  <a:latin typeface="Nunito Sans 10pt SemiBold"/>
                </a:rPr>
                <a:t>Urban and tree health managers</a:t>
              </a:r>
            </a:p>
          </p:txBody>
        </p:sp>
      </p:grpSp>
      <p:grpSp>
        <p:nvGrpSpPr>
          <p:cNvPr id="25" name="Gruppo 24">
            <a:extLst>
              <a:ext uri="{FF2B5EF4-FFF2-40B4-BE49-F238E27FC236}">
                <a16:creationId xmlns:a16="http://schemas.microsoft.com/office/drawing/2014/main" id="{8059691D-3D42-03E3-85BC-3B4E36D53C92}"/>
              </a:ext>
            </a:extLst>
          </p:cNvPr>
          <p:cNvGrpSpPr/>
          <p:nvPr/>
        </p:nvGrpSpPr>
        <p:grpSpPr>
          <a:xfrm>
            <a:off x="2957620" y="1666874"/>
            <a:ext cx="2456752" cy="4373707"/>
            <a:chOff x="2957620" y="1666874"/>
            <a:chExt cx="2456752" cy="4373707"/>
          </a:xfrm>
        </p:grpSpPr>
        <p:sp>
          <p:nvSpPr>
            <p:cNvPr id="7" name="Graphic 7">
              <a:extLst>
                <a:ext uri="{FF2B5EF4-FFF2-40B4-BE49-F238E27FC236}">
                  <a16:creationId xmlns:a16="http://schemas.microsoft.com/office/drawing/2014/main" id="{C445597D-1B7E-0BCC-9626-9B7E70A5BA66}"/>
                </a:ext>
              </a:extLst>
            </p:cNvPr>
            <p:cNvSpPr/>
            <p:nvPr/>
          </p:nvSpPr>
          <p:spPr>
            <a:xfrm>
              <a:off x="2957620" y="1666874"/>
              <a:ext cx="2456752" cy="4373707"/>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34" name="TextBox 33">
              <a:extLst>
                <a:ext uri="{FF2B5EF4-FFF2-40B4-BE49-F238E27FC236}">
                  <a16:creationId xmlns:a16="http://schemas.microsoft.com/office/drawing/2014/main" id="{96600B9C-EFEC-3827-2585-C250E51062A9}"/>
                </a:ext>
              </a:extLst>
            </p:cNvPr>
            <p:cNvSpPr txBox="1"/>
            <p:nvPr/>
          </p:nvSpPr>
          <p:spPr>
            <a:xfrm>
              <a:off x="3367849" y="2921985"/>
              <a:ext cx="1636295" cy="400110"/>
            </a:xfrm>
            <a:prstGeom prst="rect">
              <a:avLst/>
            </a:prstGeom>
            <a:noFill/>
          </p:spPr>
          <p:txBody>
            <a:bodyPr wrap="square" rtlCol="0">
              <a:spAutoFit/>
            </a:bodyPr>
            <a:lstStyle/>
            <a:p>
              <a:pPr algn="ctr"/>
              <a:r>
                <a:rPr lang="en-US" sz="2000" b="1" dirty="0">
                  <a:solidFill>
                    <a:srgbClr val="051F20"/>
                  </a:solidFill>
                  <a:latin typeface="Nunito Sans 10pt SemiBold"/>
                </a:rPr>
                <a:t>Smart traps</a:t>
              </a:r>
              <a:endParaRPr lang="en-GB" sz="2000" b="1" dirty="0">
                <a:solidFill>
                  <a:srgbClr val="051F20"/>
                </a:solidFill>
                <a:latin typeface="Nunito Sans 10pt SemiBold"/>
              </a:endParaRPr>
            </a:p>
          </p:txBody>
        </p:sp>
        <p:sp>
          <p:nvSpPr>
            <p:cNvPr id="39" name="TextBox 38">
              <a:extLst>
                <a:ext uri="{FF2B5EF4-FFF2-40B4-BE49-F238E27FC236}">
                  <a16:creationId xmlns:a16="http://schemas.microsoft.com/office/drawing/2014/main" id="{03D107B2-069D-A995-ADD7-659C2B47D1FB}"/>
                </a:ext>
              </a:extLst>
            </p:cNvPr>
            <p:cNvSpPr txBox="1"/>
            <p:nvPr/>
          </p:nvSpPr>
          <p:spPr>
            <a:xfrm>
              <a:off x="3713260" y="3433580"/>
              <a:ext cx="945473" cy="400110"/>
            </a:xfrm>
            <a:prstGeom prst="rect">
              <a:avLst/>
            </a:prstGeom>
            <a:noFill/>
          </p:spPr>
          <p:txBody>
            <a:bodyPr wrap="square" rtlCol="0">
              <a:spAutoFit/>
            </a:bodyPr>
            <a:lstStyle/>
            <a:p>
              <a:pPr algn="ctr"/>
              <a:r>
                <a:rPr lang="en-US" sz="2000" dirty="0">
                  <a:solidFill>
                    <a:srgbClr val="FBFFFB"/>
                  </a:solidFill>
                  <a:latin typeface="Nunito Sans 10pt SemiBold"/>
                </a:rPr>
                <a:t>Field</a:t>
              </a:r>
              <a:endParaRPr lang="en-GB" sz="2000" dirty="0">
                <a:solidFill>
                  <a:srgbClr val="FBFFFB"/>
                </a:solidFill>
                <a:latin typeface="Nunito Sans 10pt SemiBold"/>
              </a:endParaRPr>
            </a:p>
          </p:txBody>
        </p:sp>
        <p:sp>
          <p:nvSpPr>
            <p:cNvPr id="41" name="TextBox 40">
              <a:extLst>
                <a:ext uri="{FF2B5EF4-FFF2-40B4-BE49-F238E27FC236}">
                  <a16:creationId xmlns:a16="http://schemas.microsoft.com/office/drawing/2014/main" id="{3F77CFB1-72CD-0D4E-4BD8-79D968825D35}"/>
                </a:ext>
              </a:extLst>
            </p:cNvPr>
            <p:cNvSpPr txBox="1"/>
            <p:nvPr/>
          </p:nvSpPr>
          <p:spPr>
            <a:xfrm>
              <a:off x="3065633" y="4305138"/>
              <a:ext cx="2240727" cy="523220"/>
            </a:xfrm>
            <a:prstGeom prst="rect">
              <a:avLst/>
            </a:prstGeom>
            <a:noFill/>
          </p:spPr>
          <p:txBody>
            <a:bodyPr wrap="square" rtlCol="0">
              <a:spAutoFit/>
            </a:bodyPr>
            <a:lstStyle/>
            <a:p>
              <a:pPr algn="ctr"/>
              <a:r>
                <a:rPr lang="en-US" sz="1400" i="1" dirty="0">
                  <a:solidFill>
                    <a:srgbClr val="FBFFFB"/>
                  </a:solidFill>
                  <a:latin typeface="Nunito Sans 10pt SemiBold"/>
                </a:rPr>
                <a:t>Ips typographus</a:t>
              </a:r>
            </a:p>
            <a:p>
              <a:pPr algn="ctr"/>
              <a:r>
                <a:rPr lang="en-US" sz="1400" i="1" dirty="0">
                  <a:solidFill>
                    <a:srgbClr val="FBFFFB"/>
                  </a:solidFill>
                  <a:latin typeface="Nunito Sans 10pt SemiBold"/>
                </a:rPr>
                <a:t>Thaumetopoea </a:t>
              </a:r>
              <a:r>
                <a:rPr lang="en-US" sz="1400" dirty="0">
                  <a:solidFill>
                    <a:srgbClr val="FBFFFB"/>
                  </a:solidFill>
                  <a:latin typeface="Nunito Sans 10pt SemiBold"/>
                </a:rPr>
                <a:t>spp.</a:t>
              </a:r>
              <a:endParaRPr lang="en-GB" sz="1400" dirty="0">
                <a:solidFill>
                  <a:srgbClr val="FBFFFB"/>
                </a:solidFill>
                <a:latin typeface="Nunito Sans 10pt SemiBold"/>
              </a:endParaRPr>
            </a:p>
          </p:txBody>
        </p:sp>
        <p:sp>
          <p:nvSpPr>
            <p:cNvPr id="46" name="TextBox 45">
              <a:extLst>
                <a:ext uri="{FF2B5EF4-FFF2-40B4-BE49-F238E27FC236}">
                  <a16:creationId xmlns:a16="http://schemas.microsoft.com/office/drawing/2014/main" id="{8ADB4316-2138-47FC-34B3-AD8621A16F34}"/>
                </a:ext>
              </a:extLst>
            </p:cNvPr>
            <p:cNvSpPr txBox="1"/>
            <p:nvPr/>
          </p:nvSpPr>
          <p:spPr>
            <a:xfrm>
              <a:off x="3190699" y="5149735"/>
              <a:ext cx="1990595" cy="707886"/>
            </a:xfrm>
            <a:prstGeom prst="rect">
              <a:avLst/>
            </a:prstGeom>
            <a:noFill/>
          </p:spPr>
          <p:txBody>
            <a:bodyPr wrap="square" rtlCol="0">
              <a:spAutoFit/>
            </a:bodyPr>
            <a:lstStyle/>
            <a:p>
              <a:pPr algn="ctr"/>
              <a:r>
                <a:rPr lang="en-GB" sz="2000" dirty="0">
                  <a:solidFill>
                    <a:srgbClr val="FBFFFB"/>
                  </a:solidFill>
                  <a:latin typeface="Nunito Sans 10pt SemiBold"/>
                </a:rPr>
                <a:t>Forest and tree </a:t>
              </a:r>
            </a:p>
            <a:p>
              <a:pPr algn="ctr"/>
              <a:r>
                <a:rPr lang="en-GB" sz="2000" dirty="0">
                  <a:solidFill>
                    <a:srgbClr val="FBFFFB"/>
                  </a:solidFill>
                  <a:latin typeface="Nunito Sans 10pt SemiBold"/>
                </a:rPr>
                <a:t>health managers</a:t>
              </a:r>
            </a:p>
          </p:txBody>
        </p:sp>
        <p:pic>
          <p:nvPicPr>
            <p:cNvPr id="16" name="Graphic 15">
              <a:extLst>
                <a:ext uri="{FF2B5EF4-FFF2-40B4-BE49-F238E27FC236}">
                  <a16:creationId xmlns:a16="http://schemas.microsoft.com/office/drawing/2014/main" id="{01D0111C-1579-8D55-857B-9A1BD33FB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7028" y="1900011"/>
              <a:ext cx="937937" cy="937937"/>
            </a:xfrm>
            <a:prstGeom prst="rect">
              <a:avLst/>
            </a:prstGeom>
          </p:spPr>
        </p:pic>
      </p:grpSp>
      <p:grpSp>
        <p:nvGrpSpPr>
          <p:cNvPr id="23" name="Gruppo 22">
            <a:extLst>
              <a:ext uri="{FF2B5EF4-FFF2-40B4-BE49-F238E27FC236}">
                <a16:creationId xmlns:a16="http://schemas.microsoft.com/office/drawing/2014/main" id="{0A1AE415-FEB5-8A0D-0403-34BA693CCAC8}"/>
              </a:ext>
            </a:extLst>
          </p:cNvPr>
          <p:cNvGrpSpPr/>
          <p:nvPr/>
        </p:nvGrpSpPr>
        <p:grpSpPr>
          <a:xfrm>
            <a:off x="8592900" y="1666875"/>
            <a:ext cx="2456752" cy="4373706"/>
            <a:chOff x="8592900" y="1666875"/>
            <a:chExt cx="2456752" cy="4373706"/>
          </a:xfrm>
        </p:grpSpPr>
        <p:sp>
          <p:nvSpPr>
            <p:cNvPr id="10" name="Graphic 7">
              <a:extLst>
                <a:ext uri="{FF2B5EF4-FFF2-40B4-BE49-F238E27FC236}">
                  <a16:creationId xmlns:a16="http://schemas.microsoft.com/office/drawing/2014/main" id="{4C19217B-5209-2E47-79FC-379273789F38}"/>
                </a:ext>
              </a:extLst>
            </p:cNvPr>
            <p:cNvSpPr/>
            <p:nvPr/>
          </p:nvSpPr>
          <p:spPr>
            <a:xfrm>
              <a:off x="8592900" y="1666875"/>
              <a:ext cx="2456752" cy="4373706"/>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dirty="0"/>
            </a:p>
          </p:txBody>
        </p:sp>
        <p:sp>
          <p:nvSpPr>
            <p:cNvPr id="11" name="TextBox 10">
              <a:extLst>
                <a:ext uri="{FF2B5EF4-FFF2-40B4-BE49-F238E27FC236}">
                  <a16:creationId xmlns:a16="http://schemas.microsoft.com/office/drawing/2014/main" id="{45A8732E-A09A-6694-1D6D-F2ACC3F660C6}"/>
                </a:ext>
              </a:extLst>
            </p:cNvPr>
            <p:cNvSpPr txBox="1"/>
            <p:nvPr/>
          </p:nvSpPr>
          <p:spPr>
            <a:xfrm>
              <a:off x="8914553" y="2921985"/>
              <a:ext cx="1813446" cy="400110"/>
            </a:xfrm>
            <a:prstGeom prst="rect">
              <a:avLst/>
            </a:prstGeom>
            <a:noFill/>
          </p:spPr>
          <p:txBody>
            <a:bodyPr wrap="square" rtlCol="0">
              <a:spAutoFit/>
            </a:bodyPr>
            <a:lstStyle/>
            <a:p>
              <a:pPr algn="ctr"/>
              <a:r>
                <a:rPr lang="en-US" sz="2000" b="1" dirty="0">
                  <a:solidFill>
                    <a:srgbClr val="051F20"/>
                  </a:solidFill>
                  <a:latin typeface="Nunito Sans 10pt SemiBold"/>
                </a:rPr>
                <a:t>DNA barcoding</a:t>
              </a:r>
              <a:endParaRPr lang="en-GB" sz="2000" b="1" dirty="0">
                <a:solidFill>
                  <a:srgbClr val="051F20"/>
                </a:solidFill>
                <a:latin typeface="Nunito Sans 10pt SemiBold"/>
              </a:endParaRPr>
            </a:p>
          </p:txBody>
        </p:sp>
        <p:sp>
          <p:nvSpPr>
            <p:cNvPr id="12" name="TextBox 11">
              <a:extLst>
                <a:ext uri="{FF2B5EF4-FFF2-40B4-BE49-F238E27FC236}">
                  <a16:creationId xmlns:a16="http://schemas.microsoft.com/office/drawing/2014/main" id="{A8A60EB7-32D1-F6DD-0748-07A98D0E4A11}"/>
                </a:ext>
              </a:extLst>
            </p:cNvPr>
            <p:cNvSpPr txBox="1"/>
            <p:nvPr/>
          </p:nvSpPr>
          <p:spPr>
            <a:xfrm>
              <a:off x="8592900" y="4089695"/>
              <a:ext cx="2456752" cy="954107"/>
            </a:xfrm>
            <a:prstGeom prst="rect">
              <a:avLst/>
            </a:prstGeom>
            <a:noFill/>
          </p:spPr>
          <p:txBody>
            <a:bodyPr wrap="square" rtlCol="0">
              <a:spAutoFit/>
            </a:bodyPr>
            <a:lstStyle/>
            <a:p>
              <a:pPr algn="ctr"/>
              <a:r>
                <a:rPr lang="en-US" sz="1400" i="1" dirty="0">
                  <a:solidFill>
                    <a:srgbClr val="FBFFFB"/>
                  </a:solidFill>
                  <a:latin typeface="Nunito Sans 10pt SemiBold"/>
                </a:rPr>
                <a:t>Agrilus </a:t>
              </a:r>
              <a:r>
                <a:rPr lang="en-US" sz="1400" dirty="0">
                  <a:solidFill>
                    <a:srgbClr val="FBFFFB"/>
                  </a:solidFill>
                  <a:latin typeface="Nunito Sans 10pt SemiBold"/>
                </a:rPr>
                <a:t>spp.</a:t>
              </a:r>
            </a:p>
            <a:p>
              <a:pPr algn="ctr"/>
              <a:r>
                <a:rPr lang="en-US" sz="1400" i="1" dirty="0" err="1">
                  <a:solidFill>
                    <a:srgbClr val="FBFFFB"/>
                  </a:solidFill>
                  <a:latin typeface="Nunito Sans 10pt SemiBold"/>
                </a:rPr>
                <a:t>Bursaphelenchus</a:t>
              </a:r>
              <a:r>
                <a:rPr lang="en-US" sz="1400" i="1" dirty="0">
                  <a:solidFill>
                    <a:srgbClr val="FBFFFB"/>
                  </a:solidFill>
                  <a:latin typeface="Nunito Sans 10pt SemiBold"/>
                </a:rPr>
                <a:t> </a:t>
              </a:r>
              <a:r>
                <a:rPr lang="en-US" sz="1400" i="1" dirty="0" err="1">
                  <a:solidFill>
                    <a:srgbClr val="FBFFFB"/>
                  </a:solidFill>
                  <a:latin typeface="Nunito Sans 10pt SemiBold"/>
                </a:rPr>
                <a:t>xylophilus</a:t>
              </a:r>
              <a:endParaRPr lang="en-US" sz="1400" i="1" dirty="0">
                <a:solidFill>
                  <a:srgbClr val="FBFFFB"/>
                </a:solidFill>
                <a:latin typeface="Nunito Sans 10pt SemiBold"/>
              </a:endParaRPr>
            </a:p>
            <a:p>
              <a:pPr algn="ctr"/>
              <a:r>
                <a:rPr lang="en-US" sz="1400" i="1" dirty="0">
                  <a:solidFill>
                    <a:srgbClr val="FBFFFB"/>
                  </a:solidFill>
                  <a:latin typeface="Nunito Sans 10pt SemiBold"/>
                </a:rPr>
                <a:t>Ceratocystis </a:t>
              </a:r>
              <a:r>
                <a:rPr lang="en-US" sz="1400" i="1" dirty="0" err="1">
                  <a:solidFill>
                    <a:srgbClr val="FBFFFB"/>
                  </a:solidFill>
                  <a:latin typeface="Nunito Sans 10pt SemiBold"/>
                </a:rPr>
                <a:t>platani</a:t>
              </a:r>
              <a:endParaRPr lang="en-US" sz="1400" i="1" dirty="0">
                <a:solidFill>
                  <a:srgbClr val="FBFFFB"/>
                </a:solidFill>
                <a:latin typeface="Nunito Sans 10pt SemiBold"/>
              </a:endParaRPr>
            </a:p>
            <a:p>
              <a:pPr algn="ctr"/>
              <a:r>
                <a:rPr lang="en-US" sz="1400" i="1" dirty="0">
                  <a:solidFill>
                    <a:srgbClr val="FBFFFB"/>
                  </a:solidFill>
                  <a:latin typeface="Nunito Sans 10pt SemiBold"/>
                </a:rPr>
                <a:t>Cryphonectria parasitica</a:t>
              </a:r>
              <a:endParaRPr lang="en-US" sz="1300" i="1" dirty="0">
                <a:solidFill>
                  <a:srgbClr val="FBFFFB"/>
                </a:solidFill>
                <a:latin typeface="Nunito Sans 10pt SemiBold"/>
              </a:endParaRPr>
            </a:p>
          </p:txBody>
        </p:sp>
        <p:sp>
          <p:nvSpPr>
            <p:cNvPr id="13" name="TextBox 12">
              <a:extLst>
                <a:ext uri="{FF2B5EF4-FFF2-40B4-BE49-F238E27FC236}">
                  <a16:creationId xmlns:a16="http://schemas.microsoft.com/office/drawing/2014/main" id="{CF41D5AB-5EF8-BB4A-D12E-0E76BC89B532}"/>
                </a:ext>
              </a:extLst>
            </p:cNvPr>
            <p:cNvSpPr txBox="1"/>
            <p:nvPr/>
          </p:nvSpPr>
          <p:spPr>
            <a:xfrm>
              <a:off x="9032280" y="3433580"/>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Laboratory</a:t>
              </a:r>
              <a:endParaRPr lang="en-GB" sz="2000" dirty="0">
                <a:solidFill>
                  <a:srgbClr val="FBFFFB"/>
                </a:solidFill>
                <a:latin typeface="Nunito Sans 10pt SemiBold"/>
              </a:endParaRPr>
            </a:p>
          </p:txBody>
        </p:sp>
        <p:sp>
          <p:nvSpPr>
            <p:cNvPr id="14" name="TextBox 13">
              <a:extLst>
                <a:ext uri="{FF2B5EF4-FFF2-40B4-BE49-F238E27FC236}">
                  <a16:creationId xmlns:a16="http://schemas.microsoft.com/office/drawing/2014/main" id="{7F48CD71-252B-300A-198D-5AF7344410E0}"/>
                </a:ext>
              </a:extLst>
            </p:cNvPr>
            <p:cNvSpPr txBox="1"/>
            <p:nvPr/>
          </p:nvSpPr>
          <p:spPr>
            <a:xfrm>
              <a:off x="8825979" y="5149735"/>
              <a:ext cx="1990595" cy="707886"/>
            </a:xfrm>
            <a:prstGeom prst="rect">
              <a:avLst/>
            </a:prstGeom>
            <a:noFill/>
          </p:spPr>
          <p:txBody>
            <a:bodyPr wrap="square" rtlCol="0">
              <a:spAutoFit/>
            </a:bodyPr>
            <a:lstStyle/>
            <a:p>
              <a:pPr algn="ctr"/>
              <a:r>
                <a:rPr lang="en-GB" sz="2000" dirty="0">
                  <a:solidFill>
                    <a:srgbClr val="FBFFFB"/>
                  </a:solidFill>
                  <a:latin typeface="Nunito Sans 10pt SemiBold"/>
                </a:rPr>
                <a:t>Nursery and tree health managers</a:t>
              </a:r>
            </a:p>
          </p:txBody>
        </p:sp>
        <p:pic>
          <p:nvPicPr>
            <p:cNvPr id="22" name="Graphic 21">
              <a:extLst>
                <a:ext uri="{FF2B5EF4-FFF2-40B4-BE49-F238E27FC236}">
                  <a16:creationId xmlns:a16="http://schemas.microsoft.com/office/drawing/2014/main" id="{A5638051-5C89-F045-55E8-2F52C5D465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2308" y="1900011"/>
              <a:ext cx="937937" cy="937937"/>
            </a:xfrm>
            <a:prstGeom prst="rect">
              <a:avLst/>
            </a:prstGeom>
          </p:spPr>
        </p:pic>
      </p:grpSp>
    </p:spTree>
    <p:extLst>
      <p:ext uri="{BB962C8B-B14F-4D97-AF65-F5344CB8AC3E}">
        <p14:creationId xmlns:p14="http://schemas.microsoft.com/office/powerpoint/2010/main" val="376179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C743B-4801-95AB-31C9-08C7E19369FE}"/>
            </a:ext>
          </a:extLst>
        </p:cNvPr>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A73F88BD-5A13-E080-8984-48C10F7984EC}"/>
              </a:ext>
            </a:extLst>
          </p:cNvPr>
          <p:cNvSpPr/>
          <p:nvPr/>
        </p:nvSpPr>
        <p:spPr>
          <a:xfrm>
            <a:off x="1445153" y="3429000"/>
            <a:ext cx="9010061"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Alternate Process 8">
            <a:extLst>
              <a:ext uri="{FF2B5EF4-FFF2-40B4-BE49-F238E27FC236}">
                <a16:creationId xmlns:a16="http://schemas.microsoft.com/office/drawing/2014/main" id="{D6D2D27B-2A5E-51E1-EFC2-5EF39EF06ADD}"/>
              </a:ext>
            </a:extLst>
          </p:cNvPr>
          <p:cNvSpPr/>
          <p:nvPr/>
        </p:nvSpPr>
        <p:spPr>
          <a:xfrm>
            <a:off x="1445154" y="4121598"/>
            <a:ext cx="9010061" cy="658956"/>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Alternate Process 9">
            <a:extLst>
              <a:ext uri="{FF2B5EF4-FFF2-40B4-BE49-F238E27FC236}">
                <a16:creationId xmlns:a16="http://schemas.microsoft.com/office/drawing/2014/main" id="{2D0A5B2D-C30B-FB75-9766-E1ED2FA83DBC}"/>
              </a:ext>
            </a:extLst>
          </p:cNvPr>
          <p:cNvSpPr/>
          <p:nvPr/>
        </p:nvSpPr>
        <p:spPr>
          <a:xfrm>
            <a:off x="1445153" y="5050859"/>
            <a:ext cx="9010062" cy="761500"/>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2D82C3-5C39-DE71-4146-8CF05D7AFD01}"/>
              </a:ext>
            </a:extLst>
          </p:cNvPr>
          <p:cNvSpPr txBox="1"/>
          <p:nvPr/>
        </p:nvSpPr>
        <p:spPr>
          <a:xfrm>
            <a:off x="562387" y="357444"/>
            <a:ext cx="3817230" cy="584775"/>
          </a:xfrm>
          <a:prstGeom prst="rect">
            <a:avLst/>
          </a:prstGeom>
          <a:noFill/>
        </p:spPr>
        <p:txBody>
          <a:bodyPr wrap="square" rtlCol="0">
            <a:spAutoFit/>
          </a:bodyPr>
          <a:lstStyle/>
          <a:p>
            <a:r>
              <a:rPr lang="en-US" sz="3200" b="1" dirty="0">
                <a:solidFill>
                  <a:srgbClr val="60883C"/>
                </a:solidFill>
                <a:latin typeface="Nunito Sans 10pt ExtraBold" pitchFamily="2" charset="0"/>
              </a:rPr>
              <a:t>WP</a:t>
            </a:r>
            <a:r>
              <a:rPr lang="en-GB" sz="3200" b="1" dirty="0">
                <a:solidFill>
                  <a:srgbClr val="60883C"/>
                </a:solidFill>
                <a:latin typeface="Nunito Sans 10pt ExtraBold" pitchFamily="2" charset="0"/>
              </a:rPr>
              <a:t>4</a:t>
            </a:r>
            <a:r>
              <a:rPr lang="en-GB" sz="3200" b="1" dirty="0">
                <a:solidFill>
                  <a:srgbClr val="051F20"/>
                </a:solidFill>
                <a:latin typeface="Nunito Sans 10pt ExtraBold" pitchFamily="2" charset="0"/>
              </a:rPr>
              <a:t>: Citizen science</a:t>
            </a:r>
            <a:endParaRPr lang="en-US" sz="3200" b="1" dirty="0">
              <a:solidFill>
                <a:srgbClr val="051F20"/>
              </a:solidFill>
              <a:latin typeface="Nunito Sans 10pt ExtraBold" pitchFamily="2" charset="0"/>
            </a:endParaRPr>
          </a:p>
        </p:txBody>
      </p:sp>
      <p:sp>
        <p:nvSpPr>
          <p:cNvPr id="36" name="TextBox 35">
            <a:extLst>
              <a:ext uri="{FF2B5EF4-FFF2-40B4-BE49-F238E27FC236}">
                <a16:creationId xmlns:a16="http://schemas.microsoft.com/office/drawing/2014/main" id="{5A7D78C6-7270-7300-75F2-288E73B36719}"/>
              </a:ext>
            </a:extLst>
          </p:cNvPr>
          <p:cNvSpPr txBox="1"/>
          <p:nvPr/>
        </p:nvSpPr>
        <p:spPr>
          <a:xfrm>
            <a:off x="1589881" y="3492840"/>
            <a:ext cx="1687745" cy="400110"/>
          </a:xfrm>
          <a:prstGeom prst="rect">
            <a:avLst/>
          </a:prstGeom>
          <a:noFill/>
        </p:spPr>
        <p:txBody>
          <a:bodyPr wrap="square" rtlCol="0">
            <a:spAutoFit/>
          </a:bodyPr>
          <a:lstStyle/>
          <a:p>
            <a:r>
              <a:rPr lang="en-US" sz="2000" b="1" dirty="0">
                <a:solidFill>
                  <a:srgbClr val="FBFFFB"/>
                </a:solidFill>
                <a:latin typeface="Nunito Sans 10pt SemiBold"/>
              </a:rPr>
              <a:t>Environment</a:t>
            </a:r>
            <a:endParaRPr lang="en-GB" sz="2000" b="1" dirty="0">
              <a:solidFill>
                <a:srgbClr val="FBFFFB"/>
              </a:solidFill>
              <a:latin typeface="Nunito Sans 10pt SemiBold"/>
            </a:endParaRPr>
          </a:p>
        </p:txBody>
      </p:sp>
      <p:sp>
        <p:nvSpPr>
          <p:cNvPr id="37" name="TextBox 36">
            <a:extLst>
              <a:ext uri="{FF2B5EF4-FFF2-40B4-BE49-F238E27FC236}">
                <a16:creationId xmlns:a16="http://schemas.microsoft.com/office/drawing/2014/main" id="{A8E79112-9F35-6D36-B108-C66563AF629C}"/>
              </a:ext>
            </a:extLst>
          </p:cNvPr>
          <p:cNvSpPr txBox="1"/>
          <p:nvPr/>
        </p:nvSpPr>
        <p:spPr>
          <a:xfrm>
            <a:off x="1589881" y="4251021"/>
            <a:ext cx="1492552" cy="400110"/>
          </a:xfrm>
          <a:prstGeom prst="rect">
            <a:avLst/>
          </a:prstGeom>
          <a:noFill/>
        </p:spPr>
        <p:txBody>
          <a:bodyPr wrap="square" rtlCol="0">
            <a:spAutoFit/>
          </a:bodyPr>
          <a:lstStyle/>
          <a:p>
            <a:r>
              <a:rPr lang="en-US" sz="2000" b="1" dirty="0">
                <a:solidFill>
                  <a:srgbClr val="FBFFFB"/>
                </a:solidFill>
                <a:latin typeface="Nunito Sans 10pt SemiBold"/>
              </a:rPr>
              <a:t>Case study</a:t>
            </a:r>
            <a:endParaRPr lang="en-GB" sz="2000" b="1" dirty="0">
              <a:solidFill>
                <a:srgbClr val="FBFFFB"/>
              </a:solidFill>
              <a:latin typeface="Nunito Sans 10pt SemiBold"/>
            </a:endParaRPr>
          </a:p>
        </p:txBody>
      </p:sp>
      <p:sp>
        <p:nvSpPr>
          <p:cNvPr id="38" name="TextBox 37">
            <a:extLst>
              <a:ext uri="{FF2B5EF4-FFF2-40B4-BE49-F238E27FC236}">
                <a16:creationId xmlns:a16="http://schemas.microsoft.com/office/drawing/2014/main" id="{B22F9453-965E-1DD4-BD37-101841DCEA4F}"/>
              </a:ext>
            </a:extLst>
          </p:cNvPr>
          <p:cNvSpPr txBox="1"/>
          <p:nvPr/>
        </p:nvSpPr>
        <p:spPr>
          <a:xfrm>
            <a:off x="1589881" y="5231554"/>
            <a:ext cx="2140252" cy="400110"/>
          </a:xfrm>
          <a:prstGeom prst="rect">
            <a:avLst/>
          </a:prstGeom>
          <a:noFill/>
        </p:spPr>
        <p:txBody>
          <a:bodyPr wrap="square" rtlCol="0">
            <a:spAutoFit/>
          </a:bodyPr>
          <a:lstStyle/>
          <a:p>
            <a:r>
              <a:rPr lang="en-US" sz="2000" b="1" dirty="0">
                <a:solidFill>
                  <a:srgbClr val="FBFFFB"/>
                </a:solidFill>
                <a:latin typeface="Nunito Sans 10pt SemiBold"/>
              </a:rPr>
              <a:t>Stakeholder type</a:t>
            </a:r>
            <a:endParaRPr lang="en-GB" sz="2000" b="1" dirty="0">
              <a:solidFill>
                <a:srgbClr val="FBFFFB"/>
              </a:solidFill>
              <a:latin typeface="Nunito Sans 10pt SemiBold"/>
            </a:endParaRPr>
          </a:p>
        </p:txBody>
      </p:sp>
      <p:sp>
        <p:nvSpPr>
          <p:cNvPr id="47" name="TextBox 46">
            <a:extLst>
              <a:ext uri="{FF2B5EF4-FFF2-40B4-BE49-F238E27FC236}">
                <a16:creationId xmlns:a16="http://schemas.microsoft.com/office/drawing/2014/main" id="{30E2A3F7-7247-D741-63AE-DF6E675EC4A4}"/>
              </a:ext>
            </a:extLst>
          </p:cNvPr>
          <p:cNvSpPr txBox="1"/>
          <p:nvPr/>
        </p:nvSpPr>
        <p:spPr>
          <a:xfrm>
            <a:off x="1586181" y="2986153"/>
            <a:ext cx="1492552" cy="400110"/>
          </a:xfrm>
          <a:prstGeom prst="rect">
            <a:avLst/>
          </a:prstGeom>
          <a:noFill/>
        </p:spPr>
        <p:txBody>
          <a:bodyPr wrap="square" rtlCol="0">
            <a:spAutoFit/>
          </a:bodyPr>
          <a:lstStyle/>
          <a:p>
            <a:r>
              <a:rPr lang="en-US" sz="2000" b="1" dirty="0">
                <a:solidFill>
                  <a:srgbClr val="051F20"/>
                </a:solidFill>
                <a:latin typeface="Nunito Sans 10pt SemiBold"/>
              </a:rPr>
              <a:t>Technology</a:t>
            </a:r>
            <a:endParaRPr lang="en-GB" sz="2000" b="1" dirty="0">
              <a:solidFill>
                <a:srgbClr val="051F20"/>
              </a:solidFill>
              <a:latin typeface="Nunito Sans 10pt SemiBold"/>
            </a:endParaRPr>
          </a:p>
        </p:txBody>
      </p:sp>
      <p:grpSp>
        <p:nvGrpSpPr>
          <p:cNvPr id="5" name="Gruppo 4">
            <a:extLst>
              <a:ext uri="{FF2B5EF4-FFF2-40B4-BE49-F238E27FC236}">
                <a16:creationId xmlns:a16="http://schemas.microsoft.com/office/drawing/2014/main" id="{216D0281-B8AB-9AD2-4491-FFBA8FBB6136}"/>
              </a:ext>
            </a:extLst>
          </p:cNvPr>
          <p:cNvGrpSpPr/>
          <p:nvPr/>
        </p:nvGrpSpPr>
        <p:grpSpPr>
          <a:xfrm>
            <a:off x="3904431" y="1392762"/>
            <a:ext cx="2884237" cy="4638674"/>
            <a:chOff x="3749160" y="1333502"/>
            <a:chExt cx="2884237" cy="4638674"/>
          </a:xfrm>
        </p:grpSpPr>
        <p:sp>
          <p:nvSpPr>
            <p:cNvPr id="3" name="Graphic 7">
              <a:extLst>
                <a:ext uri="{FF2B5EF4-FFF2-40B4-BE49-F238E27FC236}">
                  <a16:creationId xmlns:a16="http://schemas.microsoft.com/office/drawing/2014/main" id="{168B3538-D716-A71D-0918-47D4E46B2E60}"/>
                </a:ext>
              </a:extLst>
            </p:cNvPr>
            <p:cNvSpPr/>
            <p:nvPr/>
          </p:nvSpPr>
          <p:spPr>
            <a:xfrm>
              <a:off x="3749160" y="1333502"/>
              <a:ext cx="2884237" cy="4638674"/>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12" name="TextBox 11">
              <a:extLst>
                <a:ext uri="{FF2B5EF4-FFF2-40B4-BE49-F238E27FC236}">
                  <a16:creationId xmlns:a16="http://schemas.microsoft.com/office/drawing/2014/main" id="{A13CAB21-C972-CF0D-7ABA-BA9CC65141E2}"/>
                </a:ext>
              </a:extLst>
            </p:cNvPr>
            <p:cNvSpPr txBox="1"/>
            <p:nvPr/>
          </p:nvSpPr>
          <p:spPr>
            <a:xfrm>
              <a:off x="4348229" y="2613635"/>
              <a:ext cx="1686098" cy="707886"/>
            </a:xfrm>
            <a:prstGeom prst="rect">
              <a:avLst/>
            </a:prstGeom>
            <a:noFill/>
          </p:spPr>
          <p:txBody>
            <a:bodyPr wrap="square" rtlCol="0">
              <a:spAutoFit/>
            </a:bodyPr>
            <a:lstStyle/>
            <a:p>
              <a:pPr algn="ctr"/>
              <a:r>
                <a:rPr lang="en-US" sz="2000" b="1" dirty="0">
                  <a:solidFill>
                    <a:srgbClr val="051F20"/>
                  </a:solidFill>
                  <a:latin typeface="Nunito Sans 10pt SemiBold"/>
                </a:rPr>
                <a:t>Mobile</a:t>
              </a:r>
            </a:p>
            <a:p>
              <a:pPr algn="ctr"/>
              <a:r>
                <a:rPr lang="en-US" sz="2000" b="1" dirty="0">
                  <a:solidFill>
                    <a:srgbClr val="051F20"/>
                  </a:solidFill>
                  <a:latin typeface="Nunito Sans 10pt SemiBold"/>
                </a:rPr>
                <a:t>apps</a:t>
              </a:r>
              <a:endParaRPr lang="en-GB" sz="2000" b="1" dirty="0">
                <a:solidFill>
                  <a:srgbClr val="051F20"/>
                </a:solidFill>
                <a:latin typeface="Nunito Sans 10pt SemiBold"/>
              </a:endParaRPr>
            </a:p>
          </p:txBody>
        </p:sp>
        <p:sp>
          <p:nvSpPr>
            <p:cNvPr id="13" name="TextBox 12">
              <a:extLst>
                <a:ext uri="{FF2B5EF4-FFF2-40B4-BE49-F238E27FC236}">
                  <a16:creationId xmlns:a16="http://schemas.microsoft.com/office/drawing/2014/main" id="{0705A425-6547-4F5D-79DC-3CEF6347FA71}"/>
                </a:ext>
              </a:extLst>
            </p:cNvPr>
            <p:cNvSpPr txBox="1"/>
            <p:nvPr/>
          </p:nvSpPr>
          <p:spPr>
            <a:xfrm>
              <a:off x="4744400" y="3433580"/>
              <a:ext cx="893756" cy="400110"/>
            </a:xfrm>
            <a:prstGeom prst="rect">
              <a:avLst/>
            </a:prstGeom>
            <a:noFill/>
          </p:spPr>
          <p:txBody>
            <a:bodyPr wrap="square" rtlCol="0">
              <a:spAutoFit/>
            </a:bodyPr>
            <a:lstStyle/>
            <a:p>
              <a:pPr algn="ctr"/>
              <a:r>
                <a:rPr lang="en-US" sz="2000" dirty="0">
                  <a:solidFill>
                    <a:srgbClr val="FBFFFB"/>
                  </a:solidFill>
                  <a:latin typeface="Nunito Sans 10pt SemiBold"/>
                </a:rPr>
                <a:t>Field</a:t>
              </a:r>
              <a:endParaRPr lang="en-GB" sz="2000" dirty="0">
                <a:solidFill>
                  <a:srgbClr val="FBFFFB"/>
                </a:solidFill>
                <a:latin typeface="Nunito Sans 10pt SemiBold"/>
              </a:endParaRPr>
            </a:p>
          </p:txBody>
        </p:sp>
        <p:sp>
          <p:nvSpPr>
            <p:cNvPr id="14" name="TextBox 13">
              <a:extLst>
                <a:ext uri="{FF2B5EF4-FFF2-40B4-BE49-F238E27FC236}">
                  <a16:creationId xmlns:a16="http://schemas.microsoft.com/office/drawing/2014/main" id="{673BA2DC-49C6-5E73-42EC-BB512954379C}"/>
                </a:ext>
              </a:extLst>
            </p:cNvPr>
            <p:cNvSpPr txBox="1"/>
            <p:nvPr/>
          </p:nvSpPr>
          <p:spPr>
            <a:xfrm>
              <a:off x="4868661" y="4191761"/>
              <a:ext cx="645234" cy="400110"/>
            </a:xfrm>
            <a:prstGeom prst="rect">
              <a:avLst/>
            </a:prstGeom>
            <a:noFill/>
          </p:spPr>
          <p:txBody>
            <a:bodyPr wrap="square" rtlCol="0">
              <a:spAutoFit/>
            </a:bodyPr>
            <a:lstStyle/>
            <a:p>
              <a:pPr algn="ctr"/>
              <a:r>
                <a:rPr lang="en-US" sz="2000" dirty="0">
                  <a:solidFill>
                    <a:srgbClr val="FBFFFB"/>
                  </a:solidFill>
                  <a:latin typeface="Nunito Sans 10pt SemiBold"/>
                </a:rPr>
                <a:t>All</a:t>
              </a:r>
              <a:endParaRPr lang="en-GB" sz="2000" dirty="0">
                <a:solidFill>
                  <a:srgbClr val="FBFFFB"/>
                </a:solidFill>
                <a:latin typeface="Nunito Sans 10pt SemiBold"/>
              </a:endParaRPr>
            </a:p>
          </p:txBody>
        </p:sp>
        <p:sp>
          <p:nvSpPr>
            <p:cNvPr id="15" name="TextBox 14">
              <a:extLst>
                <a:ext uri="{FF2B5EF4-FFF2-40B4-BE49-F238E27FC236}">
                  <a16:creationId xmlns:a16="http://schemas.microsoft.com/office/drawing/2014/main" id="{E6FC488B-FAE9-DB8F-441A-EFB1710A091B}"/>
                </a:ext>
              </a:extLst>
            </p:cNvPr>
            <p:cNvSpPr txBox="1"/>
            <p:nvPr/>
          </p:nvSpPr>
          <p:spPr>
            <a:xfrm>
              <a:off x="4256887" y="5018406"/>
              <a:ext cx="1868783" cy="707886"/>
            </a:xfrm>
            <a:prstGeom prst="rect">
              <a:avLst/>
            </a:prstGeom>
            <a:noFill/>
          </p:spPr>
          <p:txBody>
            <a:bodyPr wrap="square" rtlCol="0">
              <a:spAutoFit/>
            </a:bodyPr>
            <a:lstStyle/>
            <a:p>
              <a:pPr algn="ctr"/>
              <a:r>
                <a:rPr lang="en-US" sz="2000" dirty="0">
                  <a:solidFill>
                    <a:srgbClr val="FBFFFB"/>
                  </a:solidFill>
                  <a:latin typeface="Nunito Sans 10pt SemiBold"/>
                </a:rPr>
                <a:t>General public, forest owners</a:t>
              </a:r>
              <a:endParaRPr lang="en-GB" sz="2000" dirty="0">
                <a:solidFill>
                  <a:srgbClr val="FBFFFB"/>
                </a:solidFill>
                <a:latin typeface="Nunito Sans 10pt SemiBold"/>
              </a:endParaRPr>
            </a:p>
          </p:txBody>
        </p:sp>
        <p:pic>
          <p:nvPicPr>
            <p:cNvPr id="16" name="Graphic 15">
              <a:extLst>
                <a:ext uri="{FF2B5EF4-FFF2-40B4-BE49-F238E27FC236}">
                  <a16:creationId xmlns:a16="http://schemas.microsoft.com/office/drawing/2014/main" id="{1E1EF906-F3A8-8E13-8772-0AEB7DA03C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2310" y="1576269"/>
              <a:ext cx="937937" cy="937937"/>
            </a:xfrm>
            <a:prstGeom prst="rect">
              <a:avLst/>
            </a:prstGeom>
          </p:spPr>
        </p:pic>
      </p:grpSp>
      <p:grpSp>
        <p:nvGrpSpPr>
          <p:cNvPr id="7" name="Gruppo 6">
            <a:extLst>
              <a:ext uri="{FF2B5EF4-FFF2-40B4-BE49-F238E27FC236}">
                <a16:creationId xmlns:a16="http://schemas.microsoft.com/office/drawing/2014/main" id="{235498B5-C7F3-38E8-26C4-1ABF6E7E2D21}"/>
              </a:ext>
            </a:extLst>
          </p:cNvPr>
          <p:cNvGrpSpPr/>
          <p:nvPr/>
        </p:nvGrpSpPr>
        <p:grpSpPr>
          <a:xfrm>
            <a:off x="7260429" y="1392761"/>
            <a:ext cx="2884237" cy="4638674"/>
            <a:chOff x="7303559" y="1333501"/>
            <a:chExt cx="2884237" cy="4638674"/>
          </a:xfrm>
        </p:grpSpPr>
        <p:sp>
          <p:nvSpPr>
            <p:cNvPr id="4" name="Graphic 7">
              <a:extLst>
                <a:ext uri="{FF2B5EF4-FFF2-40B4-BE49-F238E27FC236}">
                  <a16:creationId xmlns:a16="http://schemas.microsoft.com/office/drawing/2014/main" id="{4F679CAE-CE92-6C99-678E-7DA39A0CF243}"/>
                </a:ext>
              </a:extLst>
            </p:cNvPr>
            <p:cNvSpPr/>
            <p:nvPr/>
          </p:nvSpPr>
          <p:spPr>
            <a:xfrm>
              <a:off x="7303559" y="1333501"/>
              <a:ext cx="2884237" cy="4638674"/>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18" name="TextBox 17">
              <a:extLst>
                <a:ext uri="{FF2B5EF4-FFF2-40B4-BE49-F238E27FC236}">
                  <a16:creationId xmlns:a16="http://schemas.microsoft.com/office/drawing/2014/main" id="{0EE39CC5-C191-4C4B-16A5-3BC38851518C}"/>
                </a:ext>
              </a:extLst>
            </p:cNvPr>
            <p:cNvSpPr txBox="1"/>
            <p:nvPr/>
          </p:nvSpPr>
          <p:spPr>
            <a:xfrm>
              <a:off x="7530443" y="2616513"/>
              <a:ext cx="2430469" cy="707886"/>
            </a:xfrm>
            <a:prstGeom prst="rect">
              <a:avLst/>
            </a:prstGeom>
            <a:noFill/>
          </p:spPr>
          <p:txBody>
            <a:bodyPr wrap="square" rtlCol="0">
              <a:spAutoFit/>
            </a:bodyPr>
            <a:lstStyle/>
            <a:p>
              <a:pPr algn="ctr"/>
              <a:r>
                <a:rPr lang="en-US" sz="2000" b="1" dirty="0">
                  <a:solidFill>
                    <a:srgbClr val="051F20"/>
                  </a:solidFill>
                  <a:latin typeface="Nunito Sans 10pt SemiBold"/>
                </a:rPr>
                <a:t>Automated species</a:t>
              </a:r>
            </a:p>
            <a:p>
              <a:pPr algn="ctr"/>
              <a:r>
                <a:rPr lang="en-US" sz="2000" b="1" dirty="0">
                  <a:solidFill>
                    <a:srgbClr val="051F20"/>
                  </a:solidFill>
                  <a:latin typeface="Nunito Sans 10pt SemiBold"/>
                </a:rPr>
                <a:t>recognition</a:t>
              </a:r>
              <a:endParaRPr lang="en-GB" sz="2000" b="1" dirty="0">
                <a:solidFill>
                  <a:srgbClr val="051F20"/>
                </a:solidFill>
                <a:latin typeface="Nunito Sans 10pt SemiBold"/>
              </a:endParaRPr>
            </a:p>
          </p:txBody>
        </p:sp>
        <p:sp>
          <p:nvSpPr>
            <p:cNvPr id="19" name="TextBox 18">
              <a:extLst>
                <a:ext uri="{FF2B5EF4-FFF2-40B4-BE49-F238E27FC236}">
                  <a16:creationId xmlns:a16="http://schemas.microsoft.com/office/drawing/2014/main" id="{7A844394-35E6-DAC3-702A-1B6E7D89D700}"/>
                </a:ext>
              </a:extLst>
            </p:cNvPr>
            <p:cNvSpPr txBox="1"/>
            <p:nvPr/>
          </p:nvSpPr>
          <p:spPr>
            <a:xfrm>
              <a:off x="8306601" y="3433580"/>
              <a:ext cx="878153" cy="400110"/>
            </a:xfrm>
            <a:prstGeom prst="rect">
              <a:avLst/>
            </a:prstGeom>
            <a:noFill/>
          </p:spPr>
          <p:txBody>
            <a:bodyPr wrap="square" rtlCol="0">
              <a:spAutoFit/>
            </a:bodyPr>
            <a:lstStyle/>
            <a:p>
              <a:pPr algn="ctr"/>
              <a:r>
                <a:rPr lang="en-US" sz="2000" dirty="0">
                  <a:solidFill>
                    <a:srgbClr val="FBFFFB"/>
                  </a:solidFill>
                  <a:latin typeface="Nunito Sans 10pt SemiBold"/>
                </a:rPr>
                <a:t>Web</a:t>
              </a:r>
              <a:endParaRPr lang="en-GB" sz="2000" dirty="0">
                <a:solidFill>
                  <a:srgbClr val="FBFFFB"/>
                </a:solidFill>
                <a:latin typeface="Nunito Sans 10pt SemiBold"/>
              </a:endParaRPr>
            </a:p>
          </p:txBody>
        </p:sp>
        <p:sp>
          <p:nvSpPr>
            <p:cNvPr id="20" name="TextBox 19">
              <a:extLst>
                <a:ext uri="{FF2B5EF4-FFF2-40B4-BE49-F238E27FC236}">
                  <a16:creationId xmlns:a16="http://schemas.microsoft.com/office/drawing/2014/main" id="{4EF6FA3C-C199-9BE0-A594-64E5B93B2642}"/>
                </a:ext>
              </a:extLst>
            </p:cNvPr>
            <p:cNvSpPr txBox="1"/>
            <p:nvPr/>
          </p:nvSpPr>
          <p:spPr>
            <a:xfrm>
              <a:off x="7809682" y="5018406"/>
              <a:ext cx="1871991" cy="707886"/>
            </a:xfrm>
            <a:prstGeom prst="rect">
              <a:avLst/>
            </a:prstGeom>
            <a:noFill/>
          </p:spPr>
          <p:txBody>
            <a:bodyPr wrap="square" rtlCol="0">
              <a:spAutoFit/>
            </a:bodyPr>
            <a:lstStyle/>
            <a:p>
              <a:pPr algn="ctr"/>
              <a:r>
                <a:rPr lang="en-US" sz="2000" dirty="0">
                  <a:solidFill>
                    <a:srgbClr val="FBFFFB"/>
                  </a:solidFill>
                  <a:latin typeface="Nunito Sans 10pt SemiBold"/>
                </a:rPr>
                <a:t>General public, forest owners</a:t>
              </a:r>
              <a:endParaRPr lang="en-GB" sz="2000" dirty="0">
                <a:solidFill>
                  <a:srgbClr val="FBFFFB"/>
                </a:solidFill>
                <a:latin typeface="Nunito Sans 10pt SemiBold"/>
              </a:endParaRPr>
            </a:p>
          </p:txBody>
        </p:sp>
        <p:sp>
          <p:nvSpPr>
            <p:cNvPr id="21" name="TextBox 20">
              <a:extLst>
                <a:ext uri="{FF2B5EF4-FFF2-40B4-BE49-F238E27FC236}">
                  <a16:creationId xmlns:a16="http://schemas.microsoft.com/office/drawing/2014/main" id="{8BDF9351-E083-5A53-D1F9-D96EEE7ECE47}"/>
                </a:ext>
              </a:extLst>
            </p:cNvPr>
            <p:cNvSpPr txBox="1"/>
            <p:nvPr/>
          </p:nvSpPr>
          <p:spPr>
            <a:xfrm>
              <a:off x="7922812" y="4130206"/>
              <a:ext cx="1645730" cy="523220"/>
            </a:xfrm>
            <a:prstGeom prst="rect">
              <a:avLst/>
            </a:prstGeom>
            <a:noFill/>
          </p:spPr>
          <p:txBody>
            <a:bodyPr wrap="square" rtlCol="0">
              <a:spAutoFit/>
            </a:bodyPr>
            <a:lstStyle/>
            <a:p>
              <a:pPr algn="ctr"/>
              <a:r>
                <a:rPr lang="en-US" sz="1400" i="1" dirty="0">
                  <a:solidFill>
                    <a:srgbClr val="FBFFFB"/>
                  </a:solidFill>
                  <a:latin typeface="Nunito Sans 10pt SemiBold"/>
                </a:rPr>
                <a:t>Agrilus </a:t>
              </a:r>
              <a:r>
                <a:rPr lang="en-US" sz="1400" dirty="0">
                  <a:solidFill>
                    <a:srgbClr val="FBFFFB"/>
                  </a:solidFill>
                  <a:latin typeface="Nunito Sans 10pt SemiBold"/>
                </a:rPr>
                <a:t>spp.</a:t>
              </a:r>
            </a:p>
            <a:p>
              <a:pPr algn="ctr"/>
              <a:r>
                <a:rPr lang="en-US" sz="1400" i="1" dirty="0">
                  <a:solidFill>
                    <a:srgbClr val="FBFFFB"/>
                  </a:solidFill>
                  <a:latin typeface="Nunito Sans 10pt SemiBold"/>
                </a:rPr>
                <a:t>Thaumetopoea </a:t>
              </a:r>
              <a:r>
                <a:rPr lang="en-US" sz="1400" dirty="0">
                  <a:solidFill>
                    <a:srgbClr val="FBFFFB"/>
                  </a:solidFill>
                  <a:latin typeface="Nunito Sans 10pt SemiBold"/>
                </a:rPr>
                <a:t>spp.</a:t>
              </a:r>
            </a:p>
          </p:txBody>
        </p:sp>
        <p:pic>
          <p:nvPicPr>
            <p:cNvPr id="22" name="Graphic 21">
              <a:extLst>
                <a:ext uri="{FF2B5EF4-FFF2-40B4-BE49-F238E27FC236}">
                  <a16:creationId xmlns:a16="http://schemas.microsoft.com/office/drawing/2014/main" id="{29A1A407-46C7-E6EE-C1EA-DD75003B59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6709" y="1576269"/>
              <a:ext cx="937937" cy="937937"/>
            </a:xfrm>
            <a:prstGeom prst="rect">
              <a:avLst/>
            </a:prstGeom>
          </p:spPr>
        </p:pic>
      </p:grpSp>
    </p:spTree>
    <p:extLst>
      <p:ext uri="{BB962C8B-B14F-4D97-AF65-F5344CB8AC3E}">
        <p14:creationId xmlns:p14="http://schemas.microsoft.com/office/powerpoint/2010/main" val="41844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B28E5-1737-E586-BBD0-BC7231449A0C}"/>
            </a:ext>
          </a:extLst>
        </p:cNvPr>
        <p:cNvGrpSpPr/>
        <p:nvPr/>
      </p:nvGrpSpPr>
      <p:grpSpPr>
        <a:xfrm>
          <a:off x="0" y="0"/>
          <a:ext cx="0" cy="0"/>
          <a:chOff x="0" y="0"/>
          <a:chExt cx="0" cy="0"/>
        </a:xfrm>
      </p:grpSpPr>
      <p:sp>
        <p:nvSpPr>
          <p:cNvPr id="3" name="Flowchart: Alternate Process 1">
            <a:extLst>
              <a:ext uri="{FF2B5EF4-FFF2-40B4-BE49-F238E27FC236}">
                <a16:creationId xmlns:a16="http://schemas.microsoft.com/office/drawing/2014/main" id="{7A310F44-4B3C-366F-E6C6-8483412294EF}"/>
              </a:ext>
            </a:extLst>
          </p:cNvPr>
          <p:cNvSpPr/>
          <p:nvPr/>
        </p:nvSpPr>
        <p:spPr>
          <a:xfrm>
            <a:off x="297702" y="3760265"/>
            <a:ext cx="11577545"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Alternate Process 10">
            <a:extLst>
              <a:ext uri="{FF2B5EF4-FFF2-40B4-BE49-F238E27FC236}">
                <a16:creationId xmlns:a16="http://schemas.microsoft.com/office/drawing/2014/main" id="{34267C48-8F1B-45E2-A395-DFF24AC61639}"/>
              </a:ext>
            </a:extLst>
          </p:cNvPr>
          <p:cNvSpPr/>
          <p:nvPr/>
        </p:nvSpPr>
        <p:spPr>
          <a:xfrm>
            <a:off x="297702" y="4457225"/>
            <a:ext cx="11577545" cy="764454"/>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2437A4C-C87F-26D3-96FF-76C3B7885272}"/>
              </a:ext>
            </a:extLst>
          </p:cNvPr>
          <p:cNvSpPr txBox="1"/>
          <p:nvPr/>
        </p:nvSpPr>
        <p:spPr>
          <a:xfrm>
            <a:off x="562387" y="364459"/>
            <a:ext cx="9258242" cy="584775"/>
          </a:xfrm>
          <a:prstGeom prst="rect">
            <a:avLst/>
          </a:prstGeom>
          <a:noFill/>
        </p:spPr>
        <p:txBody>
          <a:bodyPr wrap="square" rtlCol="0">
            <a:spAutoFit/>
          </a:bodyPr>
          <a:lstStyle/>
          <a:p>
            <a:r>
              <a:rPr lang="en-US" sz="3200" b="1" dirty="0">
                <a:solidFill>
                  <a:srgbClr val="60883C"/>
                </a:solidFill>
                <a:latin typeface="Nunito Sans 10pt ExtraBold" pitchFamily="2" charset="0"/>
              </a:rPr>
              <a:t>WP</a:t>
            </a:r>
            <a:r>
              <a:rPr lang="en-GB" sz="3200" b="1" dirty="0">
                <a:solidFill>
                  <a:srgbClr val="60883C"/>
                </a:solidFill>
                <a:latin typeface="Nunito Sans 10pt ExtraBold" pitchFamily="2" charset="0"/>
              </a:rPr>
              <a:t>5</a:t>
            </a:r>
            <a:r>
              <a:rPr lang="en-GB" sz="3200" b="1" dirty="0">
                <a:solidFill>
                  <a:srgbClr val="051F20"/>
                </a:solidFill>
                <a:latin typeface="Nunito Sans 10pt ExtraBold" pitchFamily="2" charset="0"/>
              </a:rPr>
              <a:t>: Deployment strategy with stakeholders</a:t>
            </a:r>
          </a:p>
        </p:txBody>
      </p:sp>
      <p:sp>
        <p:nvSpPr>
          <p:cNvPr id="27" name="TextBox 26">
            <a:extLst>
              <a:ext uri="{FF2B5EF4-FFF2-40B4-BE49-F238E27FC236}">
                <a16:creationId xmlns:a16="http://schemas.microsoft.com/office/drawing/2014/main" id="{E7EAEC1D-B662-D79C-099B-FC54E9855DD4}"/>
              </a:ext>
            </a:extLst>
          </p:cNvPr>
          <p:cNvSpPr txBox="1"/>
          <p:nvPr/>
        </p:nvSpPr>
        <p:spPr>
          <a:xfrm>
            <a:off x="416857" y="3824105"/>
            <a:ext cx="1581661" cy="400110"/>
          </a:xfrm>
          <a:prstGeom prst="rect">
            <a:avLst/>
          </a:prstGeom>
          <a:noFill/>
        </p:spPr>
        <p:txBody>
          <a:bodyPr wrap="square" rtlCol="0">
            <a:spAutoFit/>
          </a:bodyPr>
          <a:lstStyle/>
          <a:p>
            <a:r>
              <a:rPr lang="en-US" sz="2000" b="1" dirty="0">
                <a:solidFill>
                  <a:srgbClr val="FBFFFB"/>
                </a:solidFill>
                <a:latin typeface="Nunito Sans 10pt SemiBold"/>
              </a:rPr>
              <a:t>Environment</a:t>
            </a:r>
            <a:endParaRPr lang="en-GB" sz="2000" b="1" dirty="0">
              <a:solidFill>
                <a:srgbClr val="FBFFFB"/>
              </a:solidFill>
              <a:latin typeface="Nunito Sans 10pt SemiBold"/>
            </a:endParaRPr>
          </a:p>
        </p:txBody>
      </p:sp>
      <p:sp>
        <p:nvSpPr>
          <p:cNvPr id="28" name="TextBox 27">
            <a:extLst>
              <a:ext uri="{FF2B5EF4-FFF2-40B4-BE49-F238E27FC236}">
                <a16:creationId xmlns:a16="http://schemas.microsoft.com/office/drawing/2014/main" id="{3DB91194-7775-8F0B-B0F1-285435C48558}"/>
              </a:ext>
            </a:extLst>
          </p:cNvPr>
          <p:cNvSpPr txBox="1"/>
          <p:nvPr/>
        </p:nvSpPr>
        <p:spPr>
          <a:xfrm>
            <a:off x="416857" y="4639397"/>
            <a:ext cx="1577993" cy="400110"/>
          </a:xfrm>
          <a:prstGeom prst="rect">
            <a:avLst/>
          </a:prstGeom>
          <a:noFill/>
        </p:spPr>
        <p:txBody>
          <a:bodyPr wrap="square" rtlCol="0">
            <a:spAutoFit/>
          </a:bodyPr>
          <a:lstStyle/>
          <a:p>
            <a:r>
              <a:rPr lang="en-US" sz="2000" b="1" dirty="0">
                <a:solidFill>
                  <a:srgbClr val="FBFFFB"/>
                </a:solidFill>
                <a:latin typeface="Nunito Sans 10pt SemiBold"/>
              </a:rPr>
              <a:t>Case study</a:t>
            </a:r>
            <a:endParaRPr lang="en-GB" sz="2000" b="1" dirty="0">
              <a:solidFill>
                <a:srgbClr val="FBFFFB"/>
              </a:solidFill>
              <a:latin typeface="Nunito Sans 10pt SemiBold"/>
            </a:endParaRPr>
          </a:p>
        </p:txBody>
      </p:sp>
      <p:sp>
        <p:nvSpPr>
          <p:cNvPr id="30" name="TextBox 29">
            <a:extLst>
              <a:ext uri="{FF2B5EF4-FFF2-40B4-BE49-F238E27FC236}">
                <a16:creationId xmlns:a16="http://schemas.microsoft.com/office/drawing/2014/main" id="{283666EC-FA99-F474-4076-4A409D6AD3E2}"/>
              </a:ext>
            </a:extLst>
          </p:cNvPr>
          <p:cNvSpPr txBox="1"/>
          <p:nvPr/>
        </p:nvSpPr>
        <p:spPr>
          <a:xfrm>
            <a:off x="416857" y="3358799"/>
            <a:ext cx="1268306" cy="400110"/>
          </a:xfrm>
          <a:prstGeom prst="rect">
            <a:avLst/>
          </a:prstGeom>
          <a:noFill/>
        </p:spPr>
        <p:txBody>
          <a:bodyPr wrap="square" rtlCol="0">
            <a:spAutoFit/>
          </a:bodyPr>
          <a:lstStyle/>
          <a:p>
            <a:r>
              <a:rPr lang="en-US" sz="2000" b="1" dirty="0">
                <a:solidFill>
                  <a:srgbClr val="051F20"/>
                </a:solidFill>
                <a:latin typeface="Nunito Sans 10pt SemiBold"/>
              </a:rPr>
              <a:t>Tasks</a:t>
            </a:r>
            <a:endParaRPr lang="en-GB" sz="2000" b="1" dirty="0">
              <a:solidFill>
                <a:srgbClr val="051F20"/>
              </a:solidFill>
              <a:latin typeface="Nunito Sans 10pt SemiBold"/>
            </a:endParaRPr>
          </a:p>
        </p:txBody>
      </p:sp>
      <p:grpSp>
        <p:nvGrpSpPr>
          <p:cNvPr id="13" name="Gruppo 12">
            <a:extLst>
              <a:ext uri="{FF2B5EF4-FFF2-40B4-BE49-F238E27FC236}">
                <a16:creationId xmlns:a16="http://schemas.microsoft.com/office/drawing/2014/main" id="{AE31FB6E-A1EC-CCA1-B213-082F5ADA36E4}"/>
              </a:ext>
            </a:extLst>
          </p:cNvPr>
          <p:cNvGrpSpPr/>
          <p:nvPr/>
        </p:nvGrpSpPr>
        <p:grpSpPr>
          <a:xfrm>
            <a:off x="2624529" y="1560120"/>
            <a:ext cx="2877203" cy="3973906"/>
            <a:chOff x="2624529" y="1560120"/>
            <a:chExt cx="2877203" cy="3973906"/>
          </a:xfrm>
        </p:grpSpPr>
        <p:sp>
          <p:nvSpPr>
            <p:cNvPr id="5" name="Graphic 7">
              <a:extLst>
                <a:ext uri="{FF2B5EF4-FFF2-40B4-BE49-F238E27FC236}">
                  <a16:creationId xmlns:a16="http://schemas.microsoft.com/office/drawing/2014/main" id="{079CF4A5-52B2-D0AC-8B16-4E23F3049F1E}"/>
                </a:ext>
              </a:extLst>
            </p:cNvPr>
            <p:cNvSpPr/>
            <p:nvPr/>
          </p:nvSpPr>
          <p:spPr>
            <a:xfrm>
              <a:off x="2624529" y="1560120"/>
              <a:ext cx="2877203" cy="3973906"/>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43" name="TextBox 42">
              <a:extLst>
                <a:ext uri="{FF2B5EF4-FFF2-40B4-BE49-F238E27FC236}">
                  <a16:creationId xmlns:a16="http://schemas.microsoft.com/office/drawing/2014/main" id="{2BBE0402-0085-5F03-C03B-22AE20184BBB}"/>
                </a:ext>
              </a:extLst>
            </p:cNvPr>
            <p:cNvSpPr txBox="1"/>
            <p:nvPr/>
          </p:nvSpPr>
          <p:spPr>
            <a:xfrm>
              <a:off x="2674898" y="2700645"/>
              <a:ext cx="2776464" cy="1015663"/>
            </a:xfrm>
            <a:prstGeom prst="rect">
              <a:avLst/>
            </a:prstGeom>
            <a:noFill/>
          </p:spPr>
          <p:txBody>
            <a:bodyPr wrap="square" rtlCol="0">
              <a:spAutoFit/>
            </a:bodyPr>
            <a:lstStyle/>
            <a:p>
              <a:pPr algn="ctr"/>
              <a:r>
                <a:rPr lang="en-GB" sz="2000" b="1" dirty="0">
                  <a:solidFill>
                    <a:srgbClr val="051F20"/>
                  </a:solidFill>
                  <a:latin typeface="Nunito Sans 10pt SemiBold"/>
                </a:rPr>
                <a:t>Stakeholders' opinion on digital technologies for forest pest detection</a:t>
              </a:r>
            </a:p>
          </p:txBody>
        </p:sp>
        <p:sp>
          <p:nvSpPr>
            <p:cNvPr id="51" name="TextBox 50">
              <a:extLst>
                <a:ext uri="{FF2B5EF4-FFF2-40B4-BE49-F238E27FC236}">
                  <a16:creationId xmlns:a16="http://schemas.microsoft.com/office/drawing/2014/main" id="{B4B37E10-7E81-9537-A3D7-12139C239B7F}"/>
                </a:ext>
              </a:extLst>
            </p:cNvPr>
            <p:cNvSpPr txBox="1"/>
            <p:nvPr/>
          </p:nvSpPr>
          <p:spPr>
            <a:xfrm>
              <a:off x="3445229" y="3824105"/>
              <a:ext cx="1235803" cy="400110"/>
            </a:xfrm>
            <a:prstGeom prst="rect">
              <a:avLst/>
            </a:prstGeom>
            <a:noFill/>
          </p:spPr>
          <p:txBody>
            <a:bodyPr wrap="square" rtlCol="0">
              <a:spAutoFit/>
            </a:bodyPr>
            <a:lstStyle/>
            <a:p>
              <a:pPr algn="ctr"/>
              <a:r>
                <a:rPr lang="en-US" sz="2000" dirty="0">
                  <a:solidFill>
                    <a:srgbClr val="FBFFFB"/>
                  </a:solidFill>
                  <a:latin typeface="Nunito Sans 10pt SemiBold"/>
                </a:rPr>
                <a:t>Europe</a:t>
              </a:r>
              <a:endParaRPr lang="en-GB" sz="2000" dirty="0">
                <a:solidFill>
                  <a:srgbClr val="FBFFFB"/>
                </a:solidFill>
                <a:latin typeface="Nunito Sans 10pt SemiBold"/>
              </a:endParaRPr>
            </a:p>
          </p:txBody>
        </p:sp>
        <p:sp>
          <p:nvSpPr>
            <p:cNvPr id="57" name="TextBox 56">
              <a:extLst>
                <a:ext uri="{FF2B5EF4-FFF2-40B4-BE49-F238E27FC236}">
                  <a16:creationId xmlns:a16="http://schemas.microsoft.com/office/drawing/2014/main" id="{70523144-C683-45FE-67B3-B4D0BAE5A5A3}"/>
                </a:ext>
              </a:extLst>
            </p:cNvPr>
            <p:cNvSpPr txBox="1"/>
            <p:nvPr/>
          </p:nvSpPr>
          <p:spPr>
            <a:xfrm>
              <a:off x="3635297" y="4639397"/>
              <a:ext cx="855666" cy="400110"/>
            </a:xfrm>
            <a:prstGeom prst="rect">
              <a:avLst/>
            </a:prstGeom>
            <a:noFill/>
          </p:spPr>
          <p:txBody>
            <a:bodyPr wrap="square" rtlCol="0">
              <a:spAutoFit/>
            </a:bodyPr>
            <a:lstStyle/>
            <a:p>
              <a:pPr algn="ctr"/>
              <a:r>
                <a:rPr lang="en-US" sz="2000" dirty="0">
                  <a:solidFill>
                    <a:srgbClr val="FBFFFB"/>
                  </a:solidFill>
                  <a:latin typeface="Nunito Sans 10pt SemiBold"/>
                </a:rPr>
                <a:t>All</a:t>
              </a:r>
              <a:endParaRPr lang="en-GB" sz="2000" dirty="0">
                <a:solidFill>
                  <a:srgbClr val="FBFFFB"/>
                </a:solidFill>
                <a:latin typeface="Nunito Sans 10pt SemiBold"/>
              </a:endParaRPr>
            </a:p>
          </p:txBody>
        </p:sp>
        <p:grpSp>
          <p:nvGrpSpPr>
            <p:cNvPr id="1046" name="Group 1045">
              <a:extLst>
                <a:ext uri="{FF2B5EF4-FFF2-40B4-BE49-F238E27FC236}">
                  <a16:creationId xmlns:a16="http://schemas.microsoft.com/office/drawing/2014/main" id="{511C7573-4D80-6232-99E1-459A94102FF9}"/>
                </a:ext>
              </a:extLst>
            </p:cNvPr>
            <p:cNvGrpSpPr/>
            <p:nvPr/>
          </p:nvGrpSpPr>
          <p:grpSpPr>
            <a:xfrm>
              <a:off x="3630559" y="1761823"/>
              <a:ext cx="865143" cy="865143"/>
              <a:chOff x="3337470" y="2071254"/>
              <a:chExt cx="865143" cy="865143"/>
            </a:xfrm>
          </p:grpSpPr>
          <p:sp>
            <p:nvSpPr>
              <p:cNvPr id="1027" name="Oval 1026">
                <a:extLst>
                  <a:ext uri="{FF2B5EF4-FFF2-40B4-BE49-F238E27FC236}">
                    <a16:creationId xmlns:a16="http://schemas.microsoft.com/office/drawing/2014/main" id="{02EF43EB-C850-E1A1-268D-DD0AF7DD3190}"/>
                  </a:ext>
                </a:extLst>
              </p:cNvPr>
              <p:cNvSpPr/>
              <p:nvPr/>
            </p:nvSpPr>
            <p:spPr>
              <a:xfrm>
                <a:off x="3337470" y="2071254"/>
                <a:ext cx="865143" cy="865143"/>
              </a:xfrm>
              <a:prstGeom prst="ellipse">
                <a:avLst/>
              </a:prstGeom>
              <a:solidFill>
                <a:srgbClr val="05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041" name="Graphic 1040">
                <a:extLst>
                  <a:ext uri="{FF2B5EF4-FFF2-40B4-BE49-F238E27FC236}">
                    <a16:creationId xmlns:a16="http://schemas.microsoft.com/office/drawing/2014/main" id="{EB16C390-4323-C36F-973A-BA693F798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0548" y="2180660"/>
                <a:ext cx="638986" cy="646331"/>
              </a:xfrm>
              <a:prstGeom prst="rect">
                <a:avLst/>
              </a:prstGeom>
            </p:spPr>
          </p:pic>
        </p:grpSp>
      </p:grpSp>
      <p:grpSp>
        <p:nvGrpSpPr>
          <p:cNvPr id="12" name="Gruppo 11">
            <a:extLst>
              <a:ext uri="{FF2B5EF4-FFF2-40B4-BE49-F238E27FC236}">
                <a16:creationId xmlns:a16="http://schemas.microsoft.com/office/drawing/2014/main" id="{0E755A73-79E3-5657-AEBF-C0604CB169B5}"/>
              </a:ext>
            </a:extLst>
          </p:cNvPr>
          <p:cNvGrpSpPr/>
          <p:nvPr/>
        </p:nvGrpSpPr>
        <p:grpSpPr>
          <a:xfrm>
            <a:off x="8728400" y="1560120"/>
            <a:ext cx="2871827" cy="3973906"/>
            <a:chOff x="8728400" y="1560120"/>
            <a:chExt cx="2871827" cy="3973906"/>
          </a:xfrm>
        </p:grpSpPr>
        <p:sp>
          <p:nvSpPr>
            <p:cNvPr id="7" name="Graphic 7">
              <a:extLst>
                <a:ext uri="{FF2B5EF4-FFF2-40B4-BE49-F238E27FC236}">
                  <a16:creationId xmlns:a16="http://schemas.microsoft.com/office/drawing/2014/main" id="{35054CDB-B407-7D5D-1421-B19A52D6BAFD}"/>
                </a:ext>
              </a:extLst>
            </p:cNvPr>
            <p:cNvSpPr/>
            <p:nvPr/>
          </p:nvSpPr>
          <p:spPr>
            <a:xfrm>
              <a:off x="8728400" y="1560120"/>
              <a:ext cx="2871827" cy="3973906"/>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45" name="TextBox 44">
              <a:extLst>
                <a:ext uri="{FF2B5EF4-FFF2-40B4-BE49-F238E27FC236}">
                  <a16:creationId xmlns:a16="http://schemas.microsoft.com/office/drawing/2014/main" id="{47404FF6-7BEB-0578-6CE7-4805A2BA6602}"/>
                </a:ext>
              </a:extLst>
            </p:cNvPr>
            <p:cNvSpPr txBox="1"/>
            <p:nvPr/>
          </p:nvSpPr>
          <p:spPr>
            <a:xfrm>
              <a:off x="8776082" y="2694392"/>
              <a:ext cx="2776463" cy="1015663"/>
            </a:xfrm>
            <a:prstGeom prst="rect">
              <a:avLst/>
            </a:prstGeom>
            <a:noFill/>
          </p:spPr>
          <p:txBody>
            <a:bodyPr wrap="square" rtlCol="0">
              <a:spAutoFit/>
            </a:bodyPr>
            <a:lstStyle/>
            <a:p>
              <a:pPr algn="ctr"/>
              <a:r>
                <a:rPr lang="en-GB" sz="2000" b="1" dirty="0">
                  <a:solidFill>
                    <a:srgbClr val="051F20"/>
                  </a:solidFill>
                  <a:latin typeface="Nunito Sans 10pt SemiBold"/>
                </a:rPr>
                <a:t>Decision making tool for implementing relevant digital technologies</a:t>
              </a:r>
            </a:p>
          </p:txBody>
        </p:sp>
        <p:sp>
          <p:nvSpPr>
            <p:cNvPr id="52" name="TextBox 51">
              <a:extLst>
                <a:ext uri="{FF2B5EF4-FFF2-40B4-BE49-F238E27FC236}">
                  <a16:creationId xmlns:a16="http://schemas.microsoft.com/office/drawing/2014/main" id="{9E144D1E-470D-7504-FF7A-23D612435FD4}"/>
                </a:ext>
              </a:extLst>
            </p:cNvPr>
            <p:cNvSpPr txBox="1"/>
            <p:nvPr/>
          </p:nvSpPr>
          <p:spPr>
            <a:xfrm>
              <a:off x="9375317" y="3824105"/>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Europe</a:t>
              </a:r>
              <a:endParaRPr lang="en-GB" sz="2000" dirty="0">
                <a:solidFill>
                  <a:srgbClr val="FBFFFB"/>
                </a:solidFill>
                <a:latin typeface="Nunito Sans 10pt SemiBold"/>
              </a:endParaRPr>
            </a:p>
          </p:txBody>
        </p:sp>
        <p:sp>
          <p:nvSpPr>
            <p:cNvPr id="56" name="TextBox 55">
              <a:extLst>
                <a:ext uri="{FF2B5EF4-FFF2-40B4-BE49-F238E27FC236}">
                  <a16:creationId xmlns:a16="http://schemas.microsoft.com/office/drawing/2014/main" id="{A351A35A-A224-FB97-7951-768EB6631A99}"/>
                </a:ext>
              </a:extLst>
            </p:cNvPr>
            <p:cNvSpPr txBox="1"/>
            <p:nvPr/>
          </p:nvSpPr>
          <p:spPr>
            <a:xfrm>
              <a:off x="9375317" y="4639397"/>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All</a:t>
              </a:r>
              <a:endParaRPr lang="en-GB" sz="2000" dirty="0">
                <a:solidFill>
                  <a:srgbClr val="FBFFFB"/>
                </a:solidFill>
                <a:latin typeface="Nunito Sans 10pt SemiBold"/>
              </a:endParaRPr>
            </a:p>
          </p:txBody>
        </p:sp>
        <p:grpSp>
          <p:nvGrpSpPr>
            <p:cNvPr id="1048" name="Group 1047">
              <a:extLst>
                <a:ext uri="{FF2B5EF4-FFF2-40B4-BE49-F238E27FC236}">
                  <a16:creationId xmlns:a16="http://schemas.microsoft.com/office/drawing/2014/main" id="{F4CDC254-29BF-F1AC-7A9A-E18F3AC4A0AA}"/>
                </a:ext>
              </a:extLst>
            </p:cNvPr>
            <p:cNvGrpSpPr/>
            <p:nvPr/>
          </p:nvGrpSpPr>
          <p:grpSpPr>
            <a:xfrm>
              <a:off x="9731742" y="1761823"/>
              <a:ext cx="865143" cy="865143"/>
              <a:chOff x="8978680" y="2233179"/>
              <a:chExt cx="865143" cy="865143"/>
            </a:xfrm>
          </p:grpSpPr>
          <p:sp>
            <p:nvSpPr>
              <p:cNvPr id="1029" name="Oval 1028">
                <a:extLst>
                  <a:ext uri="{FF2B5EF4-FFF2-40B4-BE49-F238E27FC236}">
                    <a16:creationId xmlns:a16="http://schemas.microsoft.com/office/drawing/2014/main" id="{69A4632F-4D23-8D51-51F7-A4A2A5305D54}"/>
                  </a:ext>
                </a:extLst>
              </p:cNvPr>
              <p:cNvSpPr/>
              <p:nvPr/>
            </p:nvSpPr>
            <p:spPr>
              <a:xfrm>
                <a:off x="8978680" y="2233179"/>
                <a:ext cx="865143" cy="865143"/>
              </a:xfrm>
              <a:prstGeom prst="ellipse">
                <a:avLst/>
              </a:prstGeom>
              <a:solidFill>
                <a:srgbClr val="D08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043" name="Graphic 1042">
                <a:extLst>
                  <a:ext uri="{FF2B5EF4-FFF2-40B4-BE49-F238E27FC236}">
                    <a16:creationId xmlns:a16="http://schemas.microsoft.com/office/drawing/2014/main" id="{45B91D37-4D94-3927-D96B-FA97672FAC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5408" y="2323535"/>
                <a:ext cx="638986" cy="646331"/>
              </a:xfrm>
              <a:prstGeom prst="rect">
                <a:avLst/>
              </a:prstGeom>
            </p:spPr>
          </p:pic>
        </p:grpSp>
      </p:grpSp>
      <p:grpSp>
        <p:nvGrpSpPr>
          <p:cNvPr id="2" name="Gruppo 1">
            <a:extLst>
              <a:ext uri="{FF2B5EF4-FFF2-40B4-BE49-F238E27FC236}">
                <a16:creationId xmlns:a16="http://schemas.microsoft.com/office/drawing/2014/main" id="{850FC535-B17E-8C8E-6369-EAE11C588E50}"/>
              </a:ext>
            </a:extLst>
          </p:cNvPr>
          <p:cNvGrpSpPr/>
          <p:nvPr/>
        </p:nvGrpSpPr>
        <p:grpSpPr>
          <a:xfrm>
            <a:off x="5679152" y="1560121"/>
            <a:ext cx="2871827" cy="3973906"/>
            <a:chOff x="5679152" y="1560121"/>
            <a:chExt cx="2871827" cy="3973906"/>
          </a:xfrm>
        </p:grpSpPr>
        <p:sp>
          <p:nvSpPr>
            <p:cNvPr id="6" name="Graphic 7">
              <a:extLst>
                <a:ext uri="{FF2B5EF4-FFF2-40B4-BE49-F238E27FC236}">
                  <a16:creationId xmlns:a16="http://schemas.microsoft.com/office/drawing/2014/main" id="{54DBF0F6-8840-0BFC-2E95-6A08B4FCA535}"/>
                </a:ext>
              </a:extLst>
            </p:cNvPr>
            <p:cNvSpPr/>
            <p:nvPr/>
          </p:nvSpPr>
          <p:spPr>
            <a:xfrm>
              <a:off x="5679152" y="1560121"/>
              <a:ext cx="2871827" cy="3973906"/>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42" name="TextBox 41">
              <a:extLst>
                <a:ext uri="{FF2B5EF4-FFF2-40B4-BE49-F238E27FC236}">
                  <a16:creationId xmlns:a16="http://schemas.microsoft.com/office/drawing/2014/main" id="{57A50743-BA16-76A0-EACE-E2D6EA163E18}"/>
                </a:ext>
              </a:extLst>
            </p:cNvPr>
            <p:cNvSpPr txBox="1"/>
            <p:nvPr/>
          </p:nvSpPr>
          <p:spPr>
            <a:xfrm>
              <a:off x="5807664" y="2683471"/>
              <a:ext cx="2614803" cy="999605"/>
            </a:xfrm>
            <a:prstGeom prst="rect">
              <a:avLst/>
            </a:prstGeom>
            <a:noFill/>
          </p:spPr>
          <p:txBody>
            <a:bodyPr wrap="square" rtlCol="0">
              <a:spAutoFit/>
            </a:bodyPr>
            <a:lstStyle/>
            <a:p>
              <a:pPr algn="ctr"/>
              <a:r>
                <a:rPr lang="en-GB" sz="2000" b="1" dirty="0">
                  <a:solidFill>
                    <a:srgbClr val="051F20"/>
                  </a:solidFill>
                  <a:latin typeface="Nunito Sans 10pt SemiBold"/>
                </a:rPr>
                <a:t>Cost-benefit analysis of new digital technologies</a:t>
              </a:r>
            </a:p>
          </p:txBody>
        </p:sp>
        <p:sp>
          <p:nvSpPr>
            <p:cNvPr id="50" name="TextBox 49">
              <a:extLst>
                <a:ext uri="{FF2B5EF4-FFF2-40B4-BE49-F238E27FC236}">
                  <a16:creationId xmlns:a16="http://schemas.microsoft.com/office/drawing/2014/main" id="{B5B9B183-40CB-0C57-A2E9-96D6675C545D}"/>
                </a:ext>
              </a:extLst>
            </p:cNvPr>
            <p:cNvSpPr txBox="1"/>
            <p:nvPr/>
          </p:nvSpPr>
          <p:spPr>
            <a:xfrm>
              <a:off x="6326069" y="3788311"/>
              <a:ext cx="1577993" cy="393784"/>
            </a:xfrm>
            <a:prstGeom prst="rect">
              <a:avLst/>
            </a:prstGeom>
            <a:noFill/>
          </p:spPr>
          <p:txBody>
            <a:bodyPr wrap="square" rtlCol="0">
              <a:spAutoFit/>
            </a:bodyPr>
            <a:lstStyle/>
            <a:p>
              <a:pPr algn="ctr"/>
              <a:r>
                <a:rPr lang="en-US" sz="2000" dirty="0">
                  <a:solidFill>
                    <a:srgbClr val="FBFFFB"/>
                  </a:solidFill>
                  <a:latin typeface="Nunito Sans 10pt SemiBold"/>
                </a:rPr>
                <a:t>Europe</a:t>
              </a:r>
              <a:endParaRPr lang="en-GB" sz="2000" dirty="0">
                <a:solidFill>
                  <a:srgbClr val="FBFFFB"/>
                </a:solidFill>
                <a:latin typeface="Nunito Sans 10pt SemiBold"/>
              </a:endParaRPr>
            </a:p>
          </p:txBody>
        </p:sp>
        <p:sp>
          <p:nvSpPr>
            <p:cNvPr id="58" name="TextBox 57">
              <a:extLst>
                <a:ext uri="{FF2B5EF4-FFF2-40B4-BE49-F238E27FC236}">
                  <a16:creationId xmlns:a16="http://schemas.microsoft.com/office/drawing/2014/main" id="{88B2C81C-8093-7F18-7040-6697E199B4E4}"/>
                </a:ext>
              </a:extLst>
            </p:cNvPr>
            <p:cNvSpPr txBox="1"/>
            <p:nvPr/>
          </p:nvSpPr>
          <p:spPr>
            <a:xfrm>
              <a:off x="6326069" y="4590713"/>
              <a:ext cx="1577993" cy="393784"/>
            </a:xfrm>
            <a:prstGeom prst="rect">
              <a:avLst/>
            </a:prstGeom>
            <a:noFill/>
          </p:spPr>
          <p:txBody>
            <a:bodyPr wrap="square" rtlCol="0">
              <a:spAutoFit/>
            </a:bodyPr>
            <a:lstStyle/>
            <a:p>
              <a:pPr algn="ctr"/>
              <a:r>
                <a:rPr lang="en-US" sz="2000" dirty="0">
                  <a:solidFill>
                    <a:srgbClr val="FBFFFB"/>
                  </a:solidFill>
                  <a:latin typeface="Nunito Sans 10pt SemiBold"/>
                </a:rPr>
                <a:t>All</a:t>
              </a:r>
              <a:endParaRPr lang="en-GB" sz="2000" dirty="0">
                <a:solidFill>
                  <a:srgbClr val="FBFFFB"/>
                </a:solidFill>
                <a:latin typeface="Nunito Sans 10pt SemiBold"/>
              </a:endParaRPr>
            </a:p>
          </p:txBody>
        </p:sp>
        <p:grpSp>
          <p:nvGrpSpPr>
            <p:cNvPr id="1047" name="Group 1046">
              <a:extLst>
                <a:ext uri="{FF2B5EF4-FFF2-40B4-BE49-F238E27FC236}">
                  <a16:creationId xmlns:a16="http://schemas.microsoft.com/office/drawing/2014/main" id="{18F7FCDD-C1D0-C2D5-983D-18D4ADE71097}"/>
                </a:ext>
              </a:extLst>
            </p:cNvPr>
            <p:cNvGrpSpPr/>
            <p:nvPr/>
          </p:nvGrpSpPr>
          <p:grpSpPr>
            <a:xfrm>
              <a:off x="6682494" y="1758635"/>
              <a:ext cx="865143" cy="851465"/>
              <a:chOff x="6154886" y="2233179"/>
              <a:chExt cx="865143" cy="865143"/>
            </a:xfrm>
          </p:grpSpPr>
          <p:sp>
            <p:nvSpPr>
              <p:cNvPr id="1028" name="Oval 1027">
                <a:extLst>
                  <a:ext uri="{FF2B5EF4-FFF2-40B4-BE49-F238E27FC236}">
                    <a16:creationId xmlns:a16="http://schemas.microsoft.com/office/drawing/2014/main" id="{37C643AB-8447-9D4C-C5B0-082805C8D0F1}"/>
                  </a:ext>
                </a:extLst>
              </p:cNvPr>
              <p:cNvSpPr/>
              <p:nvPr/>
            </p:nvSpPr>
            <p:spPr>
              <a:xfrm>
                <a:off x="6154886" y="2233179"/>
                <a:ext cx="865143" cy="865143"/>
              </a:xfrm>
              <a:prstGeom prst="ellipse">
                <a:avLst/>
              </a:prstGeom>
              <a:solidFill>
                <a:srgbClr val="2E45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1045" name="Graphic 1044">
                <a:extLst>
                  <a:ext uri="{FF2B5EF4-FFF2-40B4-BE49-F238E27FC236}">
                    <a16:creationId xmlns:a16="http://schemas.microsoft.com/office/drawing/2014/main" id="{54E639FC-216C-55CE-F804-96C54DF42D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4292" y="2342585"/>
                <a:ext cx="646331" cy="646331"/>
              </a:xfrm>
              <a:prstGeom prst="rect">
                <a:avLst/>
              </a:prstGeom>
            </p:spPr>
          </p:pic>
        </p:grpSp>
      </p:grpSp>
      <p:sp>
        <p:nvSpPr>
          <p:cNvPr id="15" name="Flowchart: Alternate Process 14">
            <a:extLst>
              <a:ext uri="{FF2B5EF4-FFF2-40B4-BE49-F238E27FC236}">
                <a16:creationId xmlns:a16="http://schemas.microsoft.com/office/drawing/2014/main" id="{FC4FE433-55BA-CA35-681C-86896F96318E}"/>
              </a:ext>
            </a:extLst>
          </p:cNvPr>
          <p:cNvSpPr/>
          <p:nvPr/>
        </p:nvSpPr>
        <p:spPr>
          <a:xfrm>
            <a:off x="297702" y="5382125"/>
            <a:ext cx="11577545"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63B58B9A-254A-EA35-7289-1973F317199F}"/>
              </a:ext>
            </a:extLst>
          </p:cNvPr>
          <p:cNvSpPr txBox="1"/>
          <p:nvPr/>
        </p:nvSpPr>
        <p:spPr>
          <a:xfrm>
            <a:off x="416857" y="5445965"/>
            <a:ext cx="2121202" cy="400110"/>
          </a:xfrm>
          <a:prstGeom prst="rect">
            <a:avLst/>
          </a:prstGeom>
          <a:noFill/>
        </p:spPr>
        <p:txBody>
          <a:bodyPr wrap="square" rtlCol="0">
            <a:spAutoFit/>
          </a:bodyPr>
          <a:lstStyle/>
          <a:p>
            <a:r>
              <a:rPr lang="en-US" sz="2000" b="1" dirty="0">
                <a:solidFill>
                  <a:srgbClr val="FBFFFB"/>
                </a:solidFill>
                <a:latin typeface="Nunito Sans 10pt SemiBold"/>
              </a:rPr>
              <a:t>Stakeholder type</a:t>
            </a:r>
            <a:endParaRPr lang="en-GB" sz="2000" b="1" dirty="0">
              <a:solidFill>
                <a:srgbClr val="FBFFFB"/>
              </a:solidFill>
              <a:latin typeface="Nunito Sans 10pt SemiBold"/>
            </a:endParaRPr>
          </a:p>
        </p:txBody>
      </p:sp>
      <p:sp>
        <p:nvSpPr>
          <p:cNvPr id="62" name="TextBox 61">
            <a:extLst>
              <a:ext uri="{FF2B5EF4-FFF2-40B4-BE49-F238E27FC236}">
                <a16:creationId xmlns:a16="http://schemas.microsoft.com/office/drawing/2014/main" id="{F67AFE79-4DE8-AD92-4B88-B6F65F0EDCE1}"/>
              </a:ext>
            </a:extLst>
          </p:cNvPr>
          <p:cNvSpPr txBox="1"/>
          <p:nvPr/>
        </p:nvSpPr>
        <p:spPr>
          <a:xfrm>
            <a:off x="2624529" y="5445965"/>
            <a:ext cx="8975698" cy="400110"/>
          </a:xfrm>
          <a:prstGeom prst="rect">
            <a:avLst/>
          </a:prstGeom>
          <a:noFill/>
        </p:spPr>
        <p:txBody>
          <a:bodyPr wrap="square" rtlCol="0">
            <a:spAutoFit/>
          </a:bodyPr>
          <a:lstStyle/>
          <a:p>
            <a:pPr algn="ctr"/>
            <a:r>
              <a:rPr lang="en-GB" sz="2000" dirty="0">
                <a:solidFill>
                  <a:srgbClr val="FBFFFB"/>
                </a:solidFill>
                <a:latin typeface="Nunito Sans 10pt SemiBold"/>
              </a:rPr>
              <a:t>Forest owners, forest managers, nursery managers, NPP officers, custom officers</a:t>
            </a:r>
          </a:p>
        </p:txBody>
      </p:sp>
    </p:spTree>
    <p:extLst>
      <p:ext uri="{BB962C8B-B14F-4D97-AF65-F5344CB8AC3E}">
        <p14:creationId xmlns:p14="http://schemas.microsoft.com/office/powerpoint/2010/main" val="295090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80C7359-99E9-0428-D524-5742A3444B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700" y="4458225"/>
            <a:ext cx="11625262" cy="1175796"/>
          </a:xfrm>
          <a:prstGeom prst="rect">
            <a:avLst/>
          </a:prstGeom>
        </p:spPr>
      </p:pic>
      <p:sp>
        <p:nvSpPr>
          <p:cNvPr id="6" name="Flowchart: Alternate Process 5">
            <a:extLst>
              <a:ext uri="{FF2B5EF4-FFF2-40B4-BE49-F238E27FC236}">
                <a16:creationId xmlns:a16="http://schemas.microsoft.com/office/drawing/2014/main" id="{8AE66027-26A3-5398-1441-8F59FD9F8708}"/>
              </a:ext>
            </a:extLst>
          </p:cNvPr>
          <p:cNvSpPr/>
          <p:nvPr/>
        </p:nvSpPr>
        <p:spPr>
          <a:xfrm>
            <a:off x="266700" y="3601384"/>
            <a:ext cx="11625262" cy="764322"/>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00"/>
          </a:p>
        </p:txBody>
      </p:sp>
      <p:sp>
        <p:nvSpPr>
          <p:cNvPr id="2" name="TextBox 1">
            <a:extLst>
              <a:ext uri="{FF2B5EF4-FFF2-40B4-BE49-F238E27FC236}">
                <a16:creationId xmlns:a16="http://schemas.microsoft.com/office/drawing/2014/main" id="{56CF22D1-F058-0235-EB82-522F40D3E30A}"/>
              </a:ext>
            </a:extLst>
          </p:cNvPr>
          <p:cNvSpPr txBox="1"/>
          <p:nvPr/>
        </p:nvSpPr>
        <p:spPr>
          <a:xfrm>
            <a:off x="562387" y="364460"/>
            <a:ext cx="9430425" cy="584775"/>
          </a:xfrm>
          <a:prstGeom prst="rect">
            <a:avLst/>
          </a:prstGeom>
          <a:noFill/>
        </p:spPr>
        <p:txBody>
          <a:bodyPr wrap="square" rtlCol="0">
            <a:spAutoFit/>
          </a:bodyPr>
          <a:lstStyle/>
          <a:p>
            <a:r>
              <a:rPr lang="en-US" sz="3200" b="1" dirty="0">
                <a:solidFill>
                  <a:srgbClr val="60883C"/>
                </a:solidFill>
                <a:latin typeface="Nunito Sans 10pt ExtraBold" pitchFamily="2" charset="0"/>
              </a:rPr>
              <a:t>WP</a:t>
            </a:r>
            <a:r>
              <a:rPr lang="en-GB" sz="3200" b="1" dirty="0">
                <a:solidFill>
                  <a:srgbClr val="60883C"/>
                </a:solidFill>
                <a:latin typeface="Nunito Sans 10pt ExtraBold" pitchFamily="2" charset="0"/>
              </a:rPr>
              <a:t>6</a:t>
            </a:r>
            <a:r>
              <a:rPr lang="en-GB" sz="3200" b="1" dirty="0">
                <a:solidFill>
                  <a:srgbClr val="051F20"/>
                </a:solidFill>
                <a:latin typeface="Nunito Sans 10pt ExtraBold" pitchFamily="2" charset="0"/>
              </a:rPr>
              <a:t>: Communication, dissemination and exploitation </a:t>
            </a:r>
          </a:p>
        </p:txBody>
      </p:sp>
      <p:sp>
        <p:nvSpPr>
          <p:cNvPr id="17" name="TextBox 16">
            <a:extLst>
              <a:ext uri="{FF2B5EF4-FFF2-40B4-BE49-F238E27FC236}">
                <a16:creationId xmlns:a16="http://schemas.microsoft.com/office/drawing/2014/main" id="{A8AEB945-CAAC-27C3-E133-3B4E19B24802}"/>
              </a:ext>
            </a:extLst>
          </p:cNvPr>
          <p:cNvSpPr txBox="1"/>
          <p:nvPr/>
        </p:nvSpPr>
        <p:spPr>
          <a:xfrm>
            <a:off x="361667" y="3146351"/>
            <a:ext cx="1268306" cy="400110"/>
          </a:xfrm>
          <a:prstGeom prst="rect">
            <a:avLst/>
          </a:prstGeom>
          <a:noFill/>
        </p:spPr>
        <p:txBody>
          <a:bodyPr wrap="square" rtlCol="0">
            <a:spAutoFit/>
          </a:bodyPr>
          <a:lstStyle/>
          <a:p>
            <a:r>
              <a:rPr lang="en-US" sz="2000" b="1" dirty="0">
                <a:solidFill>
                  <a:srgbClr val="051F20"/>
                </a:solidFill>
                <a:latin typeface="Nunito Sans 10pt SemiBold" pitchFamily="2" charset="0"/>
              </a:rPr>
              <a:t>Tasks</a:t>
            </a:r>
            <a:endParaRPr lang="en-GB" sz="2000" b="1" dirty="0">
              <a:solidFill>
                <a:srgbClr val="051F20"/>
              </a:solidFill>
              <a:latin typeface="Nunito Sans 10pt SemiBold" pitchFamily="2" charset="0"/>
            </a:endParaRPr>
          </a:p>
        </p:txBody>
      </p:sp>
      <p:sp>
        <p:nvSpPr>
          <p:cNvPr id="18" name="TextBox 17">
            <a:extLst>
              <a:ext uri="{FF2B5EF4-FFF2-40B4-BE49-F238E27FC236}">
                <a16:creationId xmlns:a16="http://schemas.microsoft.com/office/drawing/2014/main" id="{7F285C53-910D-59CA-A720-4DB246C3C40F}"/>
              </a:ext>
            </a:extLst>
          </p:cNvPr>
          <p:cNvSpPr txBox="1"/>
          <p:nvPr/>
        </p:nvSpPr>
        <p:spPr>
          <a:xfrm>
            <a:off x="361667" y="3783490"/>
            <a:ext cx="1733270" cy="400110"/>
          </a:xfrm>
          <a:prstGeom prst="rect">
            <a:avLst/>
          </a:prstGeom>
          <a:noFill/>
        </p:spPr>
        <p:txBody>
          <a:bodyPr wrap="square" rtlCol="0">
            <a:spAutoFit/>
          </a:bodyPr>
          <a:lstStyle/>
          <a:p>
            <a:r>
              <a:rPr lang="en-US" sz="2000" b="1" dirty="0">
                <a:solidFill>
                  <a:srgbClr val="FBFFFB"/>
                </a:solidFill>
                <a:latin typeface="Nunito Sans 10pt SemiBold" pitchFamily="2" charset="0"/>
              </a:rPr>
              <a:t>Environment</a:t>
            </a:r>
            <a:endParaRPr lang="en-GB" sz="2000" b="1" dirty="0">
              <a:solidFill>
                <a:srgbClr val="FBFFFB"/>
              </a:solidFill>
              <a:latin typeface="Nunito Sans 10pt SemiBold" pitchFamily="2" charset="0"/>
            </a:endParaRPr>
          </a:p>
        </p:txBody>
      </p:sp>
      <p:sp>
        <p:nvSpPr>
          <p:cNvPr id="19" name="TextBox 18">
            <a:extLst>
              <a:ext uri="{FF2B5EF4-FFF2-40B4-BE49-F238E27FC236}">
                <a16:creationId xmlns:a16="http://schemas.microsoft.com/office/drawing/2014/main" id="{F314047C-6A26-0F6F-5F44-7734778634B0}"/>
              </a:ext>
            </a:extLst>
          </p:cNvPr>
          <p:cNvSpPr txBox="1"/>
          <p:nvPr/>
        </p:nvSpPr>
        <p:spPr>
          <a:xfrm>
            <a:off x="361667" y="4846068"/>
            <a:ext cx="2142986" cy="400110"/>
          </a:xfrm>
          <a:prstGeom prst="rect">
            <a:avLst/>
          </a:prstGeom>
          <a:noFill/>
        </p:spPr>
        <p:txBody>
          <a:bodyPr wrap="square" rtlCol="0">
            <a:spAutoFit/>
          </a:bodyPr>
          <a:lstStyle/>
          <a:p>
            <a:r>
              <a:rPr lang="en-US" sz="2000" b="1" dirty="0">
                <a:solidFill>
                  <a:srgbClr val="FBFFFB"/>
                </a:solidFill>
                <a:latin typeface="Nunito Sans 10pt SemiBold" pitchFamily="2" charset="0"/>
              </a:rPr>
              <a:t>Stakeholder type</a:t>
            </a:r>
            <a:endParaRPr lang="en-GB" sz="2000" b="1" dirty="0">
              <a:solidFill>
                <a:srgbClr val="FBFFFB"/>
              </a:solidFill>
              <a:latin typeface="Nunito Sans 10pt SemiBold" pitchFamily="2" charset="0"/>
            </a:endParaRPr>
          </a:p>
        </p:txBody>
      </p:sp>
      <p:grpSp>
        <p:nvGrpSpPr>
          <p:cNvPr id="3" name="Gruppo 2">
            <a:extLst>
              <a:ext uri="{FF2B5EF4-FFF2-40B4-BE49-F238E27FC236}">
                <a16:creationId xmlns:a16="http://schemas.microsoft.com/office/drawing/2014/main" id="{1A7C57AF-E4F3-086E-A4E6-102C2550D233}"/>
              </a:ext>
            </a:extLst>
          </p:cNvPr>
          <p:cNvGrpSpPr/>
          <p:nvPr/>
        </p:nvGrpSpPr>
        <p:grpSpPr>
          <a:xfrm>
            <a:off x="8692462" y="1673347"/>
            <a:ext cx="2894978" cy="4165478"/>
            <a:chOff x="8692462" y="1673347"/>
            <a:chExt cx="2894978" cy="4165478"/>
          </a:xfrm>
        </p:grpSpPr>
        <p:sp>
          <p:nvSpPr>
            <p:cNvPr id="8" name="Graphic 7">
              <a:extLst>
                <a:ext uri="{FF2B5EF4-FFF2-40B4-BE49-F238E27FC236}">
                  <a16:creationId xmlns:a16="http://schemas.microsoft.com/office/drawing/2014/main" id="{B9029E89-2E75-1351-285D-DBC1D9BE0816}"/>
                </a:ext>
              </a:extLst>
            </p:cNvPr>
            <p:cNvSpPr/>
            <p:nvPr/>
          </p:nvSpPr>
          <p:spPr>
            <a:xfrm>
              <a:off x="8692462" y="1673347"/>
              <a:ext cx="2894978" cy="4165478"/>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33" name="TextBox 32">
              <a:extLst>
                <a:ext uri="{FF2B5EF4-FFF2-40B4-BE49-F238E27FC236}">
                  <a16:creationId xmlns:a16="http://schemas.microsoft.com/office/drawing/2014/main" id="{B9F02FE9-16FD-FD02-0720-9B2EDE7701E3}"/>
                </a:ext>
              </a:extLst>
            </p:cNvPr>
            <p:cNvSpPr txBox="1"/>
            <p:nvPr/>
          </p:nvSpPr>
          <p:spPr>
            <a:xfrm>
              <a:off x="8719220" y="4538292"/>
              <a:ext cx="2841463" cy="1015663"/>
            </a:xfrm>
            <a:prstGeom prst="rect">
              <a:avLst/>
            </a:prstGeom>
            <a:noFill/>
          </p:spPr>
          <p:txBody>
            <a:bodyPr wrap="square" rtlCol="0">
              <a:spAutoFit/>
            </a:bodyPr>
            <a:lstStyle/>
            <a:p>
              <a:pPr algn="ctr"/>
              <a:r>
                <a:rPr lang="en-US" sz="2000" dirty="0">
                  <a:solidFill>
                    <a:srgbClr val="FBFFFB"/>
                  </a:solidFill>
                  <a:latin typeface="Nunito Sans 10pt SemiBold" pitchFamily="2" charset="0"/>
                </a:rPr>
                <a:t>Forest owners, forest managers, forest researchers, policy actors</a:t>
              </a:r>
              <a:endParaRPr lang="en-GB" sz="2000" dirty="0">
                <a:solidFill>
                  <a:srgbClr val="FBFFFB"/>
                </a:solidFill>
                <a:latin typeface="Nunito Sans 10pt SemiBold" pitchFamily="2" charset="0"/>
              </a:endParaRPr>
            </a:p>
          </p:txBody>
        </p:sp>
        <p:sp>
          <p:nvSpPr>
            <p:cNvPr id="24" name="TextBox 23">
              <a:extLst>
                <a:ext uri="{FF2B5EF4-FFF2-40B4-BE49-F238E27FC236}">
                  <a16:creationId xmlns:a16="http://schemas.microsoft.com/office/drawing/2014/main" id="{6F518945-DF53-07C8-4254-78E9827273E8}"/>
                </a:ext>
              </a:extLst>
            </p:cNvPr>
            <p:cNvSpPr txBox="1"/>
            <p:nvPr/>
          </p:nvSpPr>
          <p:spPr>
            <a:xfrm>
              <a:off x="8956719" y="2821973"/>
              <a:ext cx="2366465" cy="707886"/>
            </a:xfrm>
            <a:prstGeom prst="rect">
              <a:avLst/>
            </a:prstGeom>
            <a:noFill/>
          </p:spPr>
          <p:txBody>
            <a:bodyPr wrap="square" rtlCol="0">
              <a:spAutoFit/>
            </a:bodyPr>
            <a:lstStyle/>
            <a:p>
              <a:pPr algn="ctr"/>
              <a:r>
                <a:rPr lang="en-US" sz="2000" b="1" dirty="0">
                  <a:solidFill>
                    <a:srgbClr val="051F20"/>
                  </a:solidFill>
                  <a:latin typeface="Nunito Sans 7pt SemiBold" pitchFamily="2" charset="0"/>
                </a:rPr>
                <a:t>Stakeholder and policy engagement</a:t>
              </a:r>
              <a:endParaRPr lang="en-GB" sz="2000" b="1" dirty="0">
                <a:solidFill>
                  <a:srgbClr val="051F20"/>
                </a:solidFill>
                <a:latin typeface="Nunito Sans 7pt SemiBold" pitchFamily="2" charset="0"/>
              </a:endParaRPr>
            </a:p>
          </p:txBody>
        </p:sp>
        <p:sp>
          <p:nvSpPr>
            <p:cNvPr id="29" name="TextBox 28">
              <a:extLst>
                <a:ext uri="{FF2B5EF4-FFF2-40B4-BE49-F238E27FC236}">
                  <a16:creationId xmlns:a16="http://schemas.microsoft.com/office/drawing/2014/main" id="{B4BFAD5E-A069-B3BC-3CF2-5A88C1D0F2B4}"/>
                </a:ext>
              </a:extLst>
            </p:cNvPr>
            <p:cNvSpPr txBox="1"/>
            <p:nvPr/>
          </p:nvSpPr>
          <p:spPr>
            <a:xfrm>
              <a:off x="9258994" y="3629602"/>
              <a:ext cx="1761915" cy="707886"/>
            </a:xfrm>
            <a:prstGeom prst="rect">
              <a:avLst/>
            </a:prstGeom>
            <a:noFill/>
          </p:spPr>
          <p:txBody>
            <a:bodyPr wrap="square" rtlCol="0">
              <a:spAutoFit/>
            </a:bodyPr>
            <a:lstStyle/>
            <a:p>
              <a:pPr algn="ctr"/>
              <a:r>
                <a:rPr lang="en-US" sz="2000" dirty="0">
                  <a:solidFill>
                    <a:srgbClr val="FBFFFB"/>
                  </a:solidFill>
                  <a:latin typeface="Nunito Sans 10pt SemiBold" pitchFamily="2" charset="0"/>
                </a:rPr>
                <a:t>Public sphere</a:t>
              </a:r>
            </a:p>
            <a:p>
              <a:pPr algn="ctr"/>
              <a:r>
                <a:rPr lang="en-US" sz="2000" dirty="0">
                  <a:solidFill>
                    <a:srgbClr val="FBFFFB"/>
                  </a:solidFill>
                  <a:latin typeface="Nunito Sans 10pt SemiBold" pitchFamily="2" charset="0"/>
                </a:rPr>
                <a:t>and online</a:t>
              </a:r>
              <a:endParaRPr lang="en-GB" sz="2000" dirty="0">
                <a:solidFill>
                  <a:srgbClr val="FBFFFB"/>
                </a:solidFill>
                <a:latin typeface="Nunito Sans 10pt SemiBold" pitchFamily="2" charset="0"/>
              </a:endParaRPr>
            </a:p>
          </p:txBody>
        </p:sp>
        <p:sp>
          <p:nvSpPr>
            <p:cNvPr id="38" name="Oval 37">
              <a:extLst>
                <a:ext uri="{FF2B5EF4-FFF2-40B4-BE49-F238E27FC236}">
                  <a16:creationId xmlns:a16="http://schemas.microsoft.com/office/drawing/2014/main" id="{FC9C6A32-6304-92C0-F93C-1ABBFB0BC386}"/>
                </a:ext>
              </a:extLst>
            </p:cNvPr>
            <p:cNvSpPr/>
            <p:nvPr/>
          </p:nvSpPr>
          <p:spPr>
            <a:xfrm>
              <a:off x="9707380" y="1907318"/>
              <a:ext cx="865143" cy="865143"/>
            </a:xfrm>
            <a:prstGeom prst="ellipse">
              <a:avLst/>
            </a:prstGeom>
            <a:solidFill>
              <a:srgbClr val="D08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030" name="Picture 6">
              <a:extLst>
                <a:ext uri="{FF2B5EF4-FFF2-40B4-BE49-F238E27FC236}">
                  <a16:creationId xmlns:a16="http://schemas.microsoft.com/office/drawing/2014/main" id="{35BEAEBB-90C3-BCEB-27AD-BABD05FA1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285" y="2074100"/>
              <a:ext cx="531332" cy="531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uppo 3">
            <a:extLst>
              <a:ext uri="{FF2B5EF4-FFF2-40B4-BE49-F238E27FC236}">
                <a16:creationId xmlns:a16="http://schemas.microsoft.com/office/drawing/2014/main" id="{6E9010B1-6747-C608-8405-48669A9B2BB8}"/>
              </a:ext>
            </a:extLst>
          </p:cNvPr>
          <p:cNvGrpSpPr/>
          <p:nvPr/>
        </p:nvGrpSpPr>
        <p:grpSpPr>
          <a:xfrm>
            <a:off x="5626280" y="1673347"/>
            <a:ext cx="2894978" cy="4165478"/>
            <a:chOff x="5626280" y="1673347"/>
            <a:chExt cx="2894978" cy="4165478"/>
          </a:xfrm>
        </p:grpSpPr>
        <p:sp>
          <p:nvSpPr>
            <p:cNvPr id="23" name="TextBox 22">
              <a:extLst>
                <a:ext uri="{FF2B5EF4-FFF2-40B4-BE49-F238E27FC236}">
                  <a16:creationId xmlns:a16="http://schemas.microsoft.com/office/drawing/2014/main" id="{AB8E5304-2AF8-BDD9-C2E4-8831B3FA1F1A}"/>
                </a:ext>
              </a:extLst>
            </p:cNvPr>
            <p:cNvSpPr txBox="1"/>
            <p:nvPr/>
          </p:nvSpPr>
          <p:spPr>
            <a:xfrm>
              <a:off x="6113989" y="2821973"/>
              <a:ext cx="1919560" cy="707886"/>
            </a:xfrm>
            <a:prstGeom prst="rect">
              <a:avLst/>
            </a:prstGeom>
            <a:noFill/>
          </p:spPr>
          <p:txBody>
            <a:bodyPr wrap="square" rtlCol="0">
              <a:spAutoFit/>
            </a:bodyPr>
            <a:lstStyle/>
            <a:p>
              <a:pPr algn="ctr"/>
              <a:r>
                <a:rPr lang="en-US" sz="2000" b="1" dirty="0">
                  <a:solidFill>
                    <a:srgbClr val="051F20"/>
                  </a:solidFill>
                  <a:latin typeface="Nunito Sans 7pt SemiBold" pitchFamily="2" charset="0"/>
                </a:rPr>
                <a:t>Communication strategy</a:t>
              </a:r>
              <a:endParaRPr lang="en-GB" sz="2000" b="1" dirty="0">
                <a:solidFill>
                  <a:srgbClr val="051F20"/>
                </a:solidFill>
                <a:latin typeface="Nunito Sans 7pt SemiBold" pitchFamily="2" charset="0"/>
              </a:endParaRPr>
            </a:p>
          </p:txBody>
        </p:sp>
        <p:sp>
          <p:nvSpPr>
            <p:cNvPr id="28" name="TextBox 27">
              <a:extLst>
                <a:ext uri="{FF2B5EF4-FFF2-40B4-BE49-F238E27FC236}">
                  <a16:creationId xmlns:a16="http://schemas.microsoft.com/office/drawing/2014/main" id="{58EA5A99-DEC4-F151-0D2B-75FD95C9CD79}"/>
                </a:ext>
              </a:extLst>
            </p:cNvPr>
            <p:cNvSpPr txBox="1"/>
            <p:nvPr/>
          </p:nvSpPr>
          <p:spPr>
            <a:xfrm>
              <a:off x="5660375" y="3629602"/>
              <a:ext cx="2826788" cy="707886"/>
            </a:xfrm>
            <a:prstGeom prst="rect">
              <a:avLst/>
            </a:prstGeom>
            <a:noFill/>
          </p:spPr>
          <p:txBody>
            <a:bodyPr wrap="square" rtlCol="0">
              <a:spAutoFit/>
            </a:bodyPr>
            <a:lstStyle/>
            <a:p>
              <a:pPr algn="ctr"/>
              <a:r>
                <a:rPr lang="en-US" sz="2000" dirty="0">
                  <a:solidFill>
                    <a:srgbClr val="FBFFFB"/>
                  </a:solidFill>
                  <a:latin typeface="Nunito Sans 10pt SemiBold" pitchFamily="2" charset="0"/>
                </a:rPr>
                <a:t>Public sphere</a:t>
              </a:r>
            </a:p>
            <a:p>
              <a:pPr algn="ctr"/>
              <a:r>
                <a:rPr lang="en-US" sz="2000" dirty="0">
                  <a:solidFill>
                    <a:srgbClr val="FBFFFB"/>
                  </a:solidFill>
                  <a:latin typeface="Nunito Sans 10pt SemiBold" pitchFamily="2" charset="0"/>
                </a:rPr>
                <a:t>and online</a:t>
              </a:r>
              <a:endParaRPr lang="en-GB" sz="2000" dirty="0">
                <a:solidFill>
                  <a:srgbClr val="FBFFFB"/>
                </a:solidFill>
                <a:latin typeface="Nunito Sans 10pt SemiBold" pitchFamily="2" charset="0"/>
              </a:endParaRPr>
            </a:p>
          </p:txBody>
        </p:sp>
        <p:sp>
          <p:nvSpPr>
            <p:cNvPr id="30" name="TextBox 29">
              <a:extLst>
                <a:ext uri="{FF2B5EF4-FFF2-40B4-BE49-F238E27FC236}">
                  <a16:creationId xmlns:a16="http://schemas.microsoft.com/office/drawing/2014/main" id="{3A8A6407-E263-CAB7-F0D6-190E18B31508}"/>
                </a:ext>
              </a:extLst>
            </p:cNvPr>
            <p:cNvSpPr txBox="1"/>
            <p:nvPr/>
          </p:nvSpPr>
          <p:spPr>
            <a:xfrm>
              <a:off x="5940294" y="4846068"/>
              <a:ext cx="2266950" cy="400110"/>
            </a:xfrm>
            <a:prstGeom prst="rect">
              <a:avLst/>
            </a:prstGeom>
            <a:noFill/>
          </p:spPr>
          <p:txBody>
            <a:bodyPr wrap="square" rtlCol="0">
              <a:spAutoFit/>
            </a:bodyPr>
            <a:lstStyle/>
            <a:p>
              <a:pPr algn="ctr"/>
              <a:r>
                <a:rPr lang="en-US" sz="2000" dirty="0">
                  <a:solidFill>
                    <a:srgbClr val="FBFFFB"/>
                  </a:solidFill>
                  <a:latin typeface="Nunito Sans 10pt SemiBold" pitchFamily="2" charset="0"/>
                </a:rPr>
                <a:t>All</a:t>
              </a:r>
              <a:endParaRPr lang="en-GB" sz="2000" dirty="0">
                <a:solidFill>
                  <a:srgbClr val="FBFFFB"/>
                </a:solidFill>
                <a:latin typeface="Nunito Sans 10pt SemiBold" pitchFamily="2" charset="0"/>
              </a:endParaRPr>
            </a:p>
          </p:txBody>
        </p:sp>
        <p:sp>
          <p:nvSpPr>
            <p:cNvPr id="41" name="Oval 40">
              <a:extLst>
                <a:ext uri="{FF2B5EF4-FFF2-40B4-BE49-F238E27FC236}">
                  <a16:creationId xmlns:a16="http://schemas.microsoft.com/office/drawing/2014/main" id="{DFA867C0-C8FD-DD62-75E9-D2F82F5B0049}"/>
                </a:ext>
              </a:extLst>
            </p:cNvPr>
            <p:cNvSpPr/>
            <p:nvPr/>
          </p:nvSpPr>
          <p:spPr>
            <a:xfrm>
              <a:off x="6641198" y="1885341"/>
              <a:ext cx="865143" cy="865143"/>
            </a:xfrm>
            <a:prstGeom prst="ellipse">
              <a:avLst/>
            </a:prstGeom>
            <a:solidFill>
              <a:srgbClr val="2E45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pic>
          <p:nvPicPr>
            <p:cNvPr id="44" name="Graphic 43">
              <a:extLst>
                <a:ext uri="{FF2B5EF4-FFF2-40B4-BE49-F238E27FC236}">
                  <a16:creationId xmlns:a16="http://schemas.microsoft.com/office/drawing/2014/main" id="{CE014063-9440-11C1-037D-EF799293A7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0522" y="2054298"/>
              <a:ext cx="526495" cy="527228"/>
            </a:xfrm>
            <a:prstGeom prst="rect">
              <a:avLst/>
            </a:prstGeom>
          </p:spPr>
        </p:pic>
        <p:sp>
          <p:nvSpPr>
            <p:cNvPr id="10" name="Graphic 7">
              <a:extLst>
                <a:ext uri="{FF2B5EF4-FFF2-40B4-BE49-F238E27FC236}">
                  <a16:creationId xmlns:a16="http://schemas.microsoft.com/office/drawing/2014/main" id="{F52E0C8D-3DEE-D7D8-2256-AE0989C32462}"/>
                </a:ext>
              </a:extLst>
            </p:cNvPr>
            <p:cNvSpPr/>
            <p:nvPr/>
          </p:nvSpPr>
          <p:spPr>
            <a:xfrm>
              <a:off x="5626280" y="1673347"/>
              <a:ext cx="2894978" cy="4165478"/>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grpSp>
      <p:grpSp>
        <p:nvGrpSpPr>
          <p:cNvPr id="7" name="Gruppo 6">
            <a:extLst>
              <a:ext uri="{FF2B5EF4-FFF2-40B4-BE49-F238E27FC236}">
                <a16:creationId xmlns:a16="http://schemas.microsoft.com/office/drawing/2014/main" id="{3F3DCFA3-8295-2729-25D2-698F435D4FDC}"/>
              </a:ext>
            </a:extLst>
          </p:cNvPr>
          <p:cNvGrpSpPr/>
          <p:nvPr/>
        </p:nvGrpSpPr>
        <p:grpSpPr>
          <a:xfrm>
            <a:off x="2560098" y="1664391"/>
            <a:ext cx="2894978" cy="4174433"/>
            <a:chOff x="2560098" y="1664391"/>
            <a:chExt cx="2894978" cy="4174433"/>
          </a:xfrm>
        </p:grpSpPr>
        <p:sp>
          <p:nvSpPr>
            <p:cNvPr id="20" name="TextBox 19">
              <a:extLst>
                <a:ext uri="{FF2B5EF4-FFF2-40B4-BE49-F238E27FC236}">
                  <a16:creationId xmlns:a16="http://schemas.microsoft.com/office/drawing/2014/main" id="{67518784-44B3-4B0E-D066-4B75544B67C2}"/>
                </a:ext>
              </a:extLst>
            </p:cNvPr>
            <p:cNvSpPr txBox="1"/>
            <p:nvPr/>
          </p:nvSpPr>
          <p:spPr>
            <a:xfrm>
              <a:off x="3089873" y="2821973"/>
              <a:ext cx="1835429" cy="707886"/>
            </a:xfrm>
            <a:prstGeom prst="rect">
              <a:avLst/>
            </a:prstGeom>
            <a:noFill/>
          </p:spPr>
          <p:txBody>
            <a:bodyPr wrap="square" rtlCol="0">
              <a:spAutoFit/>
            </a:bodyPr>
            <a:lstStyle/>
            <a:p>
              <a:pPr algn="ctr"/>
              <a:r>
                <a:rPr lang="en-US" sz="2000" b="1" dirty="0">
                  <a:solidFill>
                    <a:srgbClr val="051F20"/>
                  </a:solidFill>
                  <a:latin typeface="Nunito Sans 7pt SemiBold" pitchFamily="2" charset="0"/>
                </a:rPr>
                <a:t>Project identity and branding</a:t>
              </a:r>
              <a:endParaRPr lang="en-GB" sz="2000" b="1" dirty="0">
                <a:solidFill>
                  <a:srgbClr val="051F20"/>
                </a:solidFill>
                <a:latin typeface="Nunito Sans 7pt SemiBold" pitchFamily="2" charset="0"/>
              </a:endParaRPr>
            </a:p>
          </p:txBody>
        </p:sp>
        <p:sp>
          <p:nvSpPr>
            <p:cNvPr id="26" name="TextBox 25">
              <a:extLst>
                <a:ext uri="{FF2B5EF4-FFF2-40B4-BE49-F238E27FC236}">
                  <a16:creationId xmlns:a16="http://schemas.microsoft.com/office/drawing/2014/main" id="{7ED84E3B-70D6-11B3-2904-F6800466A583}"/>
                </a:ext>
              </a:extLst>
            </p:cNvPr>
            <p:cNvSpPr txBox="1"/>
            <p:nvPr/>
          </p:nvSpPr>
          <p:spPr>
            <a:xfrm>
              <a:off x="2607826" y="3629602"/>
              <a:ext cx="2799523" cy="707886"/>
            </a:xfrm>
            <a:prstGeom prst="rect">
              <a:avLst/>
            </a:prstGeom>
            <a:noFill/>
          </p:spPr>
          <p:txBody>
            <a:bodyPr wrap="square" rtlCol="0">
              <a:spAutoFit/>
            </a:bodyPr>
            <a:lstStyle/>
            <a:p>
              <a:pPr algn="ctr"/>
              <a:r>
                <a:rPr lang="en-US" sz="2000" dirty="0">
                  <a:solidFill>
                    <a:srgbClr val="FBFFFB"/>
                  </a:solidFill>
                  <a:latin typeface="Nunito Sans 10pt SemiBold" pitchFamily="2" charset="0"/>
                </a:rPr>
                <a:t>Public sphere</a:t>
              </a:r>
            </a:p>
            <a:p>
              <a:pPr algn="ctr"/>
              <a:r>
                <a:rPr lang="en-US" sz="2000" dirty="0">
                  <a:solidFill>
                    <a:srgbClr val="FBFFFB"/>
                  </a:solidFill>
                  <a:latin typeface="Nunito Sans 10pt SemiBold" pitchFamily="2" charset="0"/>
                </a:rPr>
                <a:t>and online</a:t>
              </a:r>
              <a:endParaRPr lang="en-GB" sz="2000" dirty="0">
                <a:solidFill>
                  <a:srgbClr val="FBFFFB"/>
                </a:solidFill>
                <a:latin typeface="Nunito Sans 10pt SemiBold" pitchFamily="2" charset="0"/>
              </a:endParaRPr>
            </a:p>
          </p:txBody>
        </p:sp>
        <p:sp>
          <p:nvSpPr>
            <p:cNvPr id="27" name="TextBox 26">
              <a:extLst>
                <a:ext uri="{FF2B5EF4-FFF2-40B4-BE49-F238E27FC236}">
                  <a16:creationId xmlns:a16="http://schemas.microsoft.com/office/drawing/2014/main" id="{F2B9C788-973D-2C8F-F52C-082E9D6CDB59}"/>
                </a:ext>
              </a:extLst>
            </p:cNvPr>
            <p:cNvSpPr txBox="1"/>
            <p:nvPr/>
          </p:nvSpPr>
          <p:spPr>
            <a:xfrm>
              <a:off x="2874112" y="4846068"/>
              <a:ext cx="2266950" cy="400110"/>
            </a:xfrm>
            <a:prstGeom prst="rect">
              <a:avLst/>
            </a:prstGeom>
            <a:noFill/>
          </p:spPr>
          <p:txBody>
            <a:bodyPr wrap="square" rtlCol="0">
              <a:spAutoFit/>
            </a:bodyPr>
            <a:lstStyle/>
            <a:p>
              <a:pPr algn="ctr"/>
              <a:r>
                <a:rPr lang="en-US" sz="2000" dirty="0">
                  <a:solidFill>
                    <a:srgbClr val="FBFFFB"/>
                  </a:solidFill>
                  <a:latin typeface="Nunito Sans 10pt SemiBold" pitchFamily="2" charset="0"/>
                </a:rPr>
                <a:t>All</a:t>
              </a:r>
              <a:endParaRPr lang="en-GB" sz="2000" dirty="0">
                <a:solidFill>
                  <a:srgbClr val="FBFFFB"/>
                </a:solidFill>
                <a:latin typeface="Nunito Sans 10pt SemiBold" pitchFamily="2" charset="0"/>
              </a:endParaRPr>
            </a:p>
          </p:txBody>
        </p:sp>
        <p:sp>
          <p:nvSpPr>
            <p:cNvPr id="35" name="Oval 34">
              <a:extLst>
                <a:ext uri="{FF2B5EF4-FFF2-40B4-BE49-F238E27FC236}">
                  <a16:creationId xmlns:a16="http://schemas.microsoft.com/office/drawing/2014/main" id="{A36480FD-D8B9-5AA6-0C37-B13B2F54BF5D}"/>
                </a:ext>
              </a:extLst>
            </p:cNvPr>
            <p:cNvSpPr/>
            <p:nvPr/>
          </p:nvSpPr>
          <p:spPr>
            <a:xfrm>
              <a:off x="3575016" y="1891397"/>
              <a:ext cx="865143" cy="865143"/>
            </a:xfrm>
            <a:prstGeom prst="ellipse">
              <a:avLst/>
            </a:prstGeom>
            <a:solidFill>
              <a:srgbClr val="05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028" name="Picture 4">
              <a:extLst>
                <a:ext uri="{FF2B5EF4-FFF2-40B4-BE49-F238E27FC236}">
                  <a16:creationId xmlns:a16="http://schemas.microsoft.com/office/drawing/2014/main" id="{B3E38A76-1708-26BA-4477-2EA9B5F12E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917" y="2095705"/>
              <a:ext cx="479340" cy="479562"/>
            </a:xfrm>
            <a:prstGeom prst="rect">
              <a:avLst/>
            </a:prstGeom>
            <a:noFill/>
            <a:extLst>
              <a:ext uri="{909E8E84-426E-40DD-AFC4-6F175D3DCCD1}">
                <a14:hiddenFill xmlns:a14="http://schemas.microsoft.com/office/drawing/2010/main">
                  <a:solidFill>
                    <a:srgbClr val="FFFFFF"/>
                  </a:solidFill>
                </a14:hiddenFill>
              </a:ext>
            </a:extLst>
          </p:spPr>
        </p:pic>
        <p:sp>
          <p:nvSpPr>
            <p:cNvPr id="11" name="Graphic 7">
              <a:extLst>
                <a:ext uri="{FF2B5EF4-FFF2-40B4-BE49-F238E27FC236}">
                  <a16:creationId xmlns:a16="http://schemas.microsoft.com/office/drawing/2014/main" id="{F55BA65D-15B0-F66F-BBE6-569E70A7B2C1}"/>
                </a:ext>
              </a:extLst>
            </p:cNvPr>
            <p:cNvSpPr/>
            <p:nvPr/>
          </p:nvSpPr>
          <p:spPr>
            <a:xfrm>
              <a:off x="2560098" y="1664391"/>
              <a:ext cx="2894978" cy="4174433"/>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grpSp>
    </p:spTree>
    <p:extLst>
      <p:ext uri="{BB962C8B-B14F-4D97-AF65-F5344CB8AC3E}">
        <p14:creationId xmlns:p14="http://schemas.microsoft.com/office/powerpoint/2010/main" val="31158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60A63E0-AFD7-9BA3-2B6E-F8848E9FBF0A}"/>
              </a:ext>
            </a:extLst>
          </p:cNvPr>
          <p:cNvSpPr txBox="1"/>
          <p:nvPr/>
        </p:nvSpPr>
        <p:spPr>
          <a:xfrm>
            <a:off x="581792" y="329986"/>
            <a:ext cx="9258242" cy="584775"/>
          </a:xfrm>
          <a:prstGeom prst="rect">
            <a:avLst/>
          </a:prstGeom>
          <a:noFill/>
        </p:spPr>
        <p:txBody>
          <a:bodyPr wrap="square" rtlCol="0">
            <a:spAutoFit/>
          </a:bodyPr>
          <a:lstStyle/>
          <a:p>
            <a:r>
              <a:rPr lang="en-GB" sz="3200" b="1" dirty="0">
                <a:solidFill>
                  <a:srgbClr val="60883C"/>
                </a:solidFill>
                <a:latin typeface="Nunito Sans 10pt ExtraBold" pitchFamily="2" charset="0"/>
              </a:rPr>
              <a:t>Expected impacts</a:t>
            </a:r>
            <a:endParaRPr lang="en-US" sz="3200" b="1" dirty="0">
              <a:solidFill>
                <a:srgbClr val="60883C"/>
              </a:solidFill>
              <a:latin typeface="Nunito Sans 10pt ExtraBold" pitchFamily="2" charset="0"/>
            </a:endParaRPr>
          </a:p>
        </p:txBody>
      </p:sp>
      <p:sp>
        <p:nvSpPr>
          <p:cNvPr id="9" name="TextBox 8">
            <a:extLst>
              <a:ext uri="{FF2B5EF4-FFF2-40B4-BE49-F238E27FC236}">
                <a16:creationId xmlns:a16="http://schemas.microsoft.com/office/drawing/2014/main" id="{197F8C57-520F-13EF-3235-ADD49479B894}"/>
              </a:ext>
            </a:extLst>
          </p:cNvPr>
          <p:cNvSpPr txBox="1"/>
          <p:nvPr/>
        </p:nvSpPr>
        <p:spPr>
          <a:xfrm>
            <a:off x="581792" y="2225676"/>
            <a:ext cx="5514207" cy="1569660"/>
          </a:xfrm>
          <a:prstGeom prst="rect">
            <a:avLst/>
          </a:prstGeom>
          <a:noFill/>
        </p:spPr>
        <p:txBody>
          <a:bodyPr wrap="square" rtlCol="0">
            <a:spAutoFit/>
          </a:bodyPr>
          <a:lstStyle/>
          <a:p>
            <a:pPr lvl="0"/>
            <a:r>
              <a:rPr lang="en-GB" sz="2400" dirty="0">
                <a:solidFill>
                  <a:srgbClr val="051F20"/>
                </a:solidFill>
                <a:latin typeface="Nunito Sans 10pt Light" pitchFamily="2" charset="0"/>
              </a:rPr>
              <a:t>Increase the </a:t>
            </a:r>
            <a:r>
              <a:rPr lang="en-GB" sz="2400" dirty="0">
                <a:solidFill>
                  <a:srgbClr val="051F20"/>
                </a:solidFill>
                <a:latin typeface="Nunito Sans 10pt SemiBold" pitchFamily="2" charset="0"/>
              </a:rPr>
              <a:t>availability of large-scale methods </a:t>
            </a:r>
            <a:r>
              <a:rPr lang="en-GB" sz="2400" dirty="0">
                <a:solidFill>
                  <a:srgbClr val="051F20"/>
                </a:solidFill>
                <a:latin typeface="Nunito Sans 10pt Light" pitchFamily="2" charset="0"/>
              </a:rPr>
              <a:t>to monitor plant pests for timely eradication or optimisation of containment measures</a:t>
            </a:r>
          </a:p>
        </p:txBody>
      </p:sp>
      <p:grpSp>
        <p:nvGrpSpPr>
          <p:cNvPr id="3" name="Group 2">
            <a:extLst>
              <a:ext uri="{FF2B5EF4-FFF2-40B4-BE49-F238E27FC236}">
                <a16:creationId xmlns:a16="http://schemas.microsoft.com/office/drawing/2014/main" id="{160DB545-A380-436A-52BE-246FA49602D5}"/>
              </a:ext>
            </a:extLst>
          </p:cNvPr>
          <p:cNvGrpSpPr/>
          <p:nvPr/>
        </p:nvGrpSpPr>
        <p:grpSpPr>
          <a:xfrm>
            <a:off x="664759" y="1296995"/>
            <a:ext cx="709684" cy="709684"/>
            <a:chOff x="664759" y="2032298"/>
            <a:chExt cx="709684" cy="709684"/>
          </a:xfrm>
        </p:grpSpPr>
        <p:sp>
          <p:nvSpPr>
            <p:cNvPr id="25" name="Oval 24">
              <a:extLst>
                <a:ext uri="{FF2B5EF4-FFF2-40B4-BE49-F238E27FC236}">
                  <a16:creationId xmlns:a16="http://schemas.microsoft.com/office/drawing/2014/main" id="{A2865EA3-23DD-A356-29B6-BFC8B163D8FB}"/>
                </a:ext>
              </a:extLst>
            </p:cNvPr>
            <p:cNvSpPr/>
            <p:nvPr/>
          </p:nvSpPr>
          <p:spPr>
            <a:xfrm>
              <a:off x="664759" y="2032298"/>
              <a:ext cx="709684" cy="709684"/>
            </a:xfrm>
            <a:prstGeom prst="ellipse">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756B6088-7B1D-9661-39D3-0EE752CCE3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5260" y="2162799"/>
              <a:ext cx="448682" cy="448682"/>
            </a:xfrm>
            <a:prstGeom prst="rect">
              <a:avLst/>
            </a:prstGeom>
          </p:spPr>
        </p:pic>
      </p:grpSp>
      <p:sp>
        <p:nvSpPr>
          <p:cNvPr id="13" name="TextBox 12">
            <a:extLst>
              <a:ext uri="{FF2B5EF4-FFF2-40B4-BE49-F238E27FC236}">
                <a16:creationId xmlns:a16="http://schemas.microsoft.com/office/drawing/2014/main" id="{36AC37FD-9F10-69A9-1BDA-E61CEBDCD0F5}"/>
              </a:ext>
            </a:extLst>
          </p:cNvPr>
          <p:cNvSpPr txBox="1"/>
          <p:nvPr/>
        </p:nvSpPr>
        <p:spPr>
          <a:xfrm>
            <a:off x="6556405" y="2225676"/>
            <a:ext cx="5514207" cy="1569660"/>
          </a:xfrm>
          <a:prstGeom prst="rect">
            <a:avLst/>
          </a:prstGeom>
          <a:noFill/>
        </p:spPr>
        <p:txBody>
          <a:bodyPr wrap="square" rtlCol="0">
            <a:spAutoFit/>
          </a:bodyPr>
          <a:lstStyle/>
          <a:p>
            <a:pPr lvl="0"/>
            <a:r>
              <a:rPr lang="en-GB" sz="2400" dirty="0">
                <a:solidFill>
                  <a:srgbClr val="051F20"/>
                </a:solidFill>
                <a:latin typeface="Nunito Sans 10pt SemiBold" pitchFamily="2" charset="0"/>
              </a:rPr>
              <a:t>Enhance integration </a:t>
            </a:r>
            <a:r>
              <a:rPr lang="en-GB" sz="2400" dirty="0">
                <a:solidFill>
                  <a:srgbClr val="051F20"/>
                </a:solidFill>
                <a:latin typeface="Nunito Sans 10pt Light" pitchFamily="2" charset="0"/>
              </a:rPr>
              <a:t>of methods such as remote sensing, networks of traps, citizen science for surveillance of EU regulated plant pests</a:t>
            </a:r>
          </a:p>
        </p:txBody>
      </p:sp>
      <p:grpSp>
        <p:nvGrpSpPr>
          <p:cNvPr id="36" name="Group 35">
            <a:extLst>
              <a:ext uri="{FF2B5EF4-FFF2-40B4-BE49-F238E27FC236}">
                <a16:creationId xmlns:a16="http://schemas.microsoft.com/office/drawing/2014/main" id="{5C3C665C-4868-2FB0-7EFD-6963F6A04444}"/>
              </a:ext>
            </a:extLst>
          </p:cNvPr>
          <p:cNvGrpSpPr/>
          <p:nvPr/>
        </p:nvGrpSpPr>
        <p:grpSpPr>
          <a:xfrm>
            <a:off x="6678613" y="1296995"/>
            <a:ext cx="709684" cy="709684"/>
            <a:chOff x="6678613" y="1609920"/>
            <a:chExt cx="709684" cy="709684"/>
          </a:xfrm>
        </p:grpSpPr>
        <p:sp>
          <p:nvSpPr>
            <p:cNvPr id="26" name="Oval 25">
              <a:extLst>
                <a:ext uri="{FF2B5EF4-FFF2-40B4-BE49-F238E27FC236}">
                  <a16:creationId xmlns:a16="http://schemas.microsoft.com/office/drawing/2014/main" id="{58A1B6DC-9409-5EF3-3A07-DDD4C5CCE558}"/>
                </a:ext>
              </a:extLst>
            </p:cNvPr>
            <p:cNvSpPr/>
            <p:nvPr/>
          </p:nvSpPr>
          <p:spPr>
            <a:xfrm>
              <a:off x="6678613" y="1609920"/>
              <a:ext cx="709684" cy="709684"/>
            </a:xfrm>
            <a:prstGeom prst="ellipse">
              <a:avLst/>
            </a:prstGeom>
            <a:solidFill>
              <a:srgbClr val="05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0F09650B-0150-BB69-E448-64FF935C1A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2636" y="1713943"/>
              <a:ext cx="501639" cy="501639"/>
            </a:xfrm>
            <a:prstGeom prst="rect">
              <a:avLst/>
            </a:prstGeom>
          </p:spPr>
        </p:pic>
      </p:grpSp>
      <p:grpSp>
        <p:nvGrpSpPr>
          <p:cNvPr id="6" name="Group 5">
            <a:extLst>
              <a:ext uri="{FF2B5EF4-FFF2-40B4-BE49-F238E27FC236}">
                <a16:creationId xmlns:a16="http://schemas.microsoft.com/office/drawing/2014/main" id="{E9BC98B7-D910-8666-ADC4-36F8260705E0}"/>
              </a:ext>
            </a:extLst>
          </p:cNvPr>
          <p:cNvGrpSpPr/>
          <p:nvPr/>
        </p:nvGrpSpPr>
        <p:grpSpPr>
          <a:xfrm>
            <a:off x="581792" y="4177570"/>
            <a:ext cx="5227880" cy="2113088"/>
            <a:chOff x="664759" y="4466507"/>
            <a:chExt cx="5227880" cy="2113088"/>
          </a:xfrm>
        </p:grpSpPr>
        <p:sp>
          <p:nvSpPr>
            <p:cNvPr id="14" name="TextBox 13">
              <a:extLst>
                <a:ext uri="{FF2B5EF4-FFF2-40B4-BE49-F238E27FC236}">
                  <a16:creationId xmlns:a16="http://schemas.microsoft.com/office/drawing/2014/main" id="{5BE8E8C4-66A2-F4A2-CD4A-2BCBBBAF8488}"/>
                </a:ext>
              </a:extLst>
            </p:cNvPr>
            <p:cNvSpPr txBox="1"/>
            <p:nvPr/>
          </p:nvSpPr>
          <p:spPr>
            <a:xfrm>
              <a:off x="664759" y="5379266"/>
              <a:ext cx="5227880" cy="1200329"/>
            </a:xfrm>
            <a:prstGeom prst="rect">
              <a:avLst/>
            </a:prstGeom>
            <a:noFill/>
          </p:spPr>
          <p:txBody>
            <a:bodyPr wrap="square" rtlCol="0">
              <a:spAutoFit/>
            </a:bodyPr>
            <a:lstStyle/>
            <a:p>
              <a:pPr lvl="0"/>
              <a:r>
                <a:rPr lang="en-GB" sz="2400" dirty="0">
                  <a:solidFill>
                    <a:srgbClr val="051F20"/>
                  </a:solidFill>
                  <a:latin typeface="Nunito Sans 10pt SemiBold" pitchFamily="2" charset="0"/>
                </a:rPr>
                <a:t>Foster transdisciplinary cooperation </a:t>
              </a:r>
              <a:r>
                <a:rPr lang="en-GB" sz="2400" dirty="0">
                  <a:solidFill>
                    <a:srgbClr val="051F20"/>
                  </a:solidFill>
                  <a:latin typeface="Nunito Sans 10pt Light" pitchFamily="2" charset="0"/>
                </a:rPr>
                <a:t>in the fields of plant health, environmental sciences and earth observation</a:t>
              </a:r>
            </a:p>
          </p:txBody>
        </p:sp>
        <p:grpSp>
          <p:nvGrpSpPr>
            <p:cNvPr id="4" name="Group 3">
              <a:extLst>
                <a:ext uri="{FF2B5EF4-FFF2-40B4-BE49-F238E27FC236}">
                  <a16:creationId xmlns:a16="http://schemas.microsoft.com/office/drawing/2014/main" id="{7CDF8854-3288-4207-AB73-6E173473B434}"/>
                </a:ext>
              </a:extLst>
            </p:cNvPr>
            <p:cNvGrpSpPr/>
            <p:nvPr/>
          </p:nvGrpSpPr>
          <p:grpSpPr>
            <a:xfrm>
              <a:off x="747724" y="4466507"/>
              <a:ext cx="709684" cy="709684"/>
              <a:chOff x="664759" y="4484986"/>
              <a:chExt cx="709684" cy="709684"/>
            </a:xfrm>
          </p:grpSpPr>
          <p:sp>
            <p:nvSpPr>
              <p:cNvPr id="29" name="Oval 28">
                <a:extLst>
                  <a:ext uri="{FF2B5EF4-FFF2-40B4-BE49-F238E27FC236}">
                    <a16:creationId xmlns:a16="http://schemas.microsoft.com/office/drawing/2014/main" id="{34BE9B5C-208D-0FF7-513A-E8933FF31A8E}"/>
                  </a:ext>
                </a:extLst>
              </p:cNvPr>
              <p:cNvSpPr/>
              <p:nvPr/>
            </p:nvSpPr>
            <p:spPr>
              <a:xfrm>
                <a:off x="664759" y="4484986"/>
                <a:ext cx="709684" cy="709684"/>
              </a:xfrm>
              <a:prstGeom prst="ellipse">
                <a:avLst/>
              </a:prstGeom>
              <a:solidFill>
                <a:srgbClr val="05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Graphic 30">
                <a:extLst>
                  <a:ext uri="{FF2B5EF4-FFF2-40B4-BE49-F238E27FC236}">
                    <a16:creationId xmlns:a16="http://schemas.microsoft.com/office/drawing/2014/main" id="{BEFF0F78-11D6-49A0-603D-0A8BF2A7D9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169" y="4663627"/>
                <a:ext cx="396864" cy="396864"/>
              </a:xfrm>
              <a:prstGeom prst="rect">
                <a:avLst/>
              </a:prstGeom>
            </p:spPr>
          </p:pic>
        </p:grpSp>
      </p:grpSp>
      <p:grpSp>
        <p:nvGrpSpPr>
          <p:cNvPr id="10" name="Group 9">
            <a:extLst>
              <a:ext uri="{FF2B5EF4-FFF2-40B4-BE49-F238E27FC236}">
                <a16:creationId xmlns:a16="http://schemas.microsoft.com/office/drawing/2014/main" id="{A62996F1-536F-AB69-5AD8-32D310DA4721}"/>
              </a:ext>
            </a:extLst>
          </p:cNvPr>
          <p:cNvGrpSpPr/>
          <p:nvPr/>
        </p:nvGrpSpPr>
        <p:grpSpPr>
          <a:xfrm>
            <a:off x="6556405" y="4171351"/>
            <a:ext cx="4915159" cy="1749974"/>
            <a:chOff x="6558731" y="4446770"/>
            <a:chExt cx="4915159" cy="1749974"/>
          </a:xfrm>
        </p:grpSpPr>
        <p:sp>
          <p:nvSpPr>
            <p:cNvPr id="15" name="TextBox 14">
              <a:extLst>
                <a:ext uri="{FF2B5EF4-FFF2-40B4-BE49-F238E27FC236}">
                  <a16:creationId xmlns:a16="http://schemas.microsoft.com/office/drawing/2014/main" id="{D619D89C-B787-A725-78F8-E443905450FC}"/>
                </a:ext>
              </a:extLst>
            </p:cNvPr>
            <p:cNvSpPr txBox="1"/>
            <p:nvPr/>
          </p:nvSpPr>
          <p:spPr>
            <a:xfrm>
              <a:off x="6558731" y="5365747"/>
              <a:ext cx="4915159" cy="830997"/>
            </a:xfrm>
            <a:prstGeom prst="rect">
              <a:avLst/>
            </a:prstGeom>
            <a:noFill/>
          </p:spPr>
          <p:txBody>
            <a:bodyPr wrap="square" rtlCol="0">
              <a:spAutoFit/>
            </a:bodyPr>
            <a:lstStyle/>
            <a:p>
              <a:pPr lvl="0"/>
              <a:r>
                <a:rPr lang="en-GB" sz="2400" dirty="0">
                  <a:solidFill>
                    <a:srgbClr val="051F20"/>
                  </a:solidFill>
                  <a:latin typeface="Nunito Sans 10pt SemiBold" pitchFamily="2" charset="0"/>
                </a:rPr>
                <a:t>Support</a:t>
              </a:r>
              <a:r>
                <a:rPr lang="en-GB" sz="2400" dirty="0">
                  <a:solidFill>
                    <a:srgbClr val="051F20"/>
                  </a:solidFill>
                  <a:latin typeface="Nunito Sans 10pt Light" pitchFamily="2" charset="0"/>
                </a:rPr>
                <a:t> relevant EU and Associated Countries’ plant health policies</a:t>
              </a:r>
            </a:p>
          </p:txBody>
        </p:sp>
        <p:grpSp>
          <p:nvGrpSpPr>
            <p:cNvPr id="5" name="Group 4">
              <a:extLst>
                <a:ext uri="{FF2B5EF4-FFF2-40B4-BE49-F238E27FC236}">
                  <a16:creationId xmlns:a16="http://schemas.microsoft.com/office/drawing/2014/main" id="{131BD695-D084-CC8A-6BA9-6C6D76A53E9E}"/>
                </a:ext>
              </a:extLst>
            </p:cNvPr>
            <p:cNvGrpSpPr/>
            <p:nvPr/>
          </p:nvGrpSpPr>
          <p:grpSpPr>
            <a:xfrm>
              <a:off x="6678613" y="4446770"/>
              <a:ext cx="709684" cy="709684"/>
              <a:chOff x="6676287" y="4484986"/>
              <a:chExt cx="709684" cy="709684"/>
            </a:xfrm>
          </p:grpSpPr>
          <p:sp>
            <p:nvSpPr>
              <p:cNvPr id="34" name="Oval 33">
                <a:extLst>
                  <a:ext uri="{FF2B5EF4-FFF2-40B4-BE49-F238E27FC236}">
                    <a16:creationId xmlns:a16="http://schemas.microsoft.com/office/drawing/2014/main" id="{E25A8990-1021-4F81-450F-5906A42DE868}"/>
                  </a:ext>
                </a:extLst>
              </p:cNvPr>
              <p:cNvSpPr/>
              <p:nvPr/>
            </p:nvSpPr>
            <p:spPr>
              <a:xfrm>
                <a:off x="6676287" y="4484986"/>
                <a:ext cx="709684" cy="709684"/>
              </a:xfrm>
              <a:prstGeom prst="ellipse">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Graphic 32">
                <a:extLst>
                  <a:ext uri="{FF2B5EF4-FFF2-40B4-BE49-F238E27FC236}">
                    <a16:creationId xmlns:a16="http://schemas.microsoft.com/office/drawing/2014/main" id="{0202D272-B76C-2886-DD34-A86246E15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3798" y="4624728"/>
                <a:ext cx="474662" cy="474662"/>
              </a:xfrm>
              <a:prstGeom prst="rect">
                <a:avLst/>
              </a:prstGeom>
            </p:spPr>
          </p:pic>
        </p:grpSp>
      </p:grpSp>
    </p:spTree>
    <p:extLst>
      <p:ext uri="{BB962C8B-B14F-4D97-AF65-F5344CB8AC3E}">
        <p14:creationId xmlns:p14="http://schemas.microsoft.com/office/powerpoint/2010/main" val="199384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50B31B-C772-6540-582C-89646124EBEC}"/>
              </a:ext>
            </a:extLst>
          </p:cNvPr>
          <p:cNvSpPr txBox="1"/>
          <p:nvPr/>
        </p:nvSpPr>
        <p:spPr>
          <a:xfrm>
            <a:off x="718178" y="1565671"/>
            <a:ext cx="4999131" cy="1477328"/>
          </a:xfrm>
          <a:prstGeom prst="rect">
            <a:avLst/>
          </a:prstGeom>
          <a:noFill/>
        </p:spPr>
        <p:txBody>
          <a:bodyPr wrap="square" rtlCol="0">
            <a:spAutoFit/>
          </a:bodyPr>
          <a:lstStyle/>
          <a:p>
            <a:r>
              <a:rPr lang="en-US" sz="4500" b="1" dirty="0">
                <a:solidFill>
                  <a:srgbClr val="051F20"/>
                </a:solidFill>
                <a:latin typeface="Nunito Sans 10pt ExtraBold" pitchFamily="2" charset="0"/>
              </a:rPr>
              <a:t>Follow</a:t>
            </a:r>
          </a:p>
          <a:p>
            <a:r>
              <a:rPr lang="en-US" sz="4500" b="1" dirty="0">
                <a:solidFill>
                  <a:srgbClr val="80A942"/>
                </a:solidFill>
                <a:latin typeface="Nunito Sans 10pt ExtraBold" pitchFamily="2" charset="0"/>
              </a:rPr>
              <a:t>FORSAID’s</a:t>
            </a:r>
            <a:r>
              <a:rPr lang="en-US" sz="4500" b="1" dirty="0">
                <a:solidFill>
                  <a:srgbClr val="FBFFFB"/>
                </a:solidFill>
                <a:latin typeface="Nunito Sans 10pt ExtraBold" pitchFamily="2" charset="0"/>
              </a:rPr>
              <a:t> </a:t>
            </a:r>
            <a:r>
              <a:rPr lang="en-US" sz="4500" b="1" dirty="0">
                <a:solidFill>
                  <a:srgbClr val="80A942"/>
                </a:solidFill>
                <a:latin typeface="Nunito Sans 10pt ExtraBold" pitchFamily="2" charset="0"/>
              </a:rPr>
              <a:t>journey!</a:t>
            </a:r>
            <a:endParaRPr lang="en-GB" sz="4500" b="1" dirty="0">
              <a:solidFill>
                <a:srgbClr val="80A942"/>
              </a:solidFill>
              <a:latin typeface="Nunito Sans 10pt ExtraBold" pitchFamily="2" charset="0"/>
            </a:endParaRPr>
          </a:p>
        </p:txBody>
      </p:sp>
      <p:sp>
        <p:nvSpPr>
          <p:cNvPr id="27" name="TextBox 26">
            <a:extLst>
              <a:ext uri="{FF2B5EF4-FFF2-40B4-BE49-F238E27FC236}">
                <a16:creationId xmlns:a16="http://schemas.microsoft.com/office/drawing/2014/main" id="{EF2A160B-8B22-6C92-6BD4-D912573AD37C}"/>
              </a:ext>
            </a:extLst>
          </p:cNvPr>
          <p:cNvSpPr txBox="1"/>
          <p:nvPr/>
        </p:nvSpPr>
        <p:spPr>
          <a:xfrm>
            <a:off x="718178" y="4069260"/>
            <a:ext cx="3787147" cy="1200329"/>
          </a:xfrm>
          <a:prstGeom prst="rect">
            <a:avLst/>
          </a:prstGeom>
          <a:noFill/>
        </p:spPr>
        <p:txBody>
          <a:bodyPr wrap="square" rtlCol="0">
            <a:spAutoFit/>
          </a:bodyPr>
          <a:lstStyle/>
          <a:p>
            <a:r>
              <a:rPr lang="en-US" sz="2400" dirty="0">
                <a:solidFill>
                  <a:srgbClr val="051F20"/>
                </a:solidFill>
                <a:latin typeface="Nunito Sans 10pt Medium" pitchFamily="2" charset="0"/>
              </a:rPr>
              <a:t>Speaker</a:t>
            </a:r>
          </a:p>
          <a:p>
            <a:r>
              <a:rPr lang="en-US" sz="2400" dirty="0">
                <a:solidFill>
                  <a:srgbClr val="051F20"/>
                </a:solidFill>
                <a:latin typeface="Nunito Sans 10pt Medium" pitchFamily="2" charset="0"/>
              </a:rPr>
              <a:t>Affiliation</a:t>
            </a:r>
          </a:p>
          <a:p>
            <a:r>
              <a:rPr lang="en-US" sz="2400" dirty="0">
                <a:solidFill>
                  <a:srgbClr val="051F20"/>
                </a:solidFill>
                <a:latin typeface="Nunito Sans 10pt Medium" pitchFamily="2" charset="0"/>
              </a:rPr>
              <a:t>Contact details</a:t>
            </a:r>
            <a:endParaRPr lang="en-GB" sz="2400" dirty="0">
              <a:solidFill>
                <a:srgbClr val="051F20"/>
              </a:solidFill>
              <a:latin typeface="Nunito Sans 10pt Medium" pitchFamily="2" charset="0"/>
            </a:endParaRPr>
          </a:p>
        </p:txBody>
      </p:sp>
      <p:pic>
        <p:nvPicPr>
          <p:cNvPr id="4" name="Graphic 3">
            <a:extLst>
              <a:ext uri="{FF2B5EF4-FFF2-40B4-BE49-F238E27FC236}">
                <a16:creationId xmlns:a16="http://schemas.microsoft.com/office/drawing/2014/main" id="{D9E62E34-C496-0F70-F8C4-289069FDBE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70198" y="3144513"/>
            <a:ext cx="208077" cy="208077"/>
          </a:xfrm>
          <a:prstGeom prst="rect">
            <a:avLst/>
          </a:prstGeom>
        </p:spPr>
      </p:pic>
      <p:grpSp>
        <p:nvGrpSpPr>
          <p:cNvPr id="6" name="Group 5">
            <a:extLst>
              <a:ext uri="{FF2B5EF4-FFF2-40B4-BE49-F238E27FC236}">
                <a16:creationId xmlns:a16="http://schemas.microsoft.com/office/drawing/2014/main" id="{C532173C-62A8-B429-DE3E-B5C1C5147108}"/>
              </a:ext>
            </a:extLst>
          </p:cNvPr>
          <p:cNvGrpSpPr/>
          <p:nvPr/>
        </p:nvGrpSpPr>
        <p:grpSpPr>
          <a:xfrm>
            <a:off x="846147" y="3117147"/>
            <a:ext cx="1798628" cy="266824"/>
            <a:chOff x="6950272" y="464973"/>
            <a:chExt cx="1798628" cy="266824"/>
          </a:xfrm>
        </p:grpSpPr>
        <p:pic>
          <p:nvPicPr>
            <p:cNvPr id="7" name="Graphic 6">
              <a:extLst>
                <a:ext uri="{FF2B5EF4-FFF2-40B4-BE49-F238E27FC236}">
                  <a16:creationId xmlns:a16="http://schemas.microsoft.com/office/drawing/2014/main" id="{253845F5-22AF-55D7-888E-0AD4D3EDFF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0272" y="494347"/>
              <a:ext cx="208077" cy="208077"/>
            </a:xfrm>
            <a:prstGeom prst="rect">
              <a:avLst/>
            </a:prstGeom>
          </p:spPr>
        </p:pic>
        <p:sp>
          <p:nvSpPr>
            <p:cNvPr id="8" name="Date Placeholder 3">
              <a:extLst>
                <a:ext uri="{FF2B5EF4-FFF2-40B4-BE49-F238E27FC236}">
                  <a16:creationId xmlns:a16="http://schemas.microsoft.com/office/drawing/2014/main" id="{698F34FC-0E85-069D-79A1-0A7E2DD5455A}"/>
                </a:ext>
              </a:extLst>
            </p:cNvPr>
            <p:cNvSpPr txBox="1">
              <a:spLocks/>
            </p:cNvSpPr>
            <p:nvPr/>
          </p:nvSpPr>
          <p:spPr>
            <a:xfrm>
              <a:off x="7158349" y="464973"/>
              <a:ext cx="1590551" cy="266824"/>
            </a:xfrm>
            <a:prstGeom prst="rect">
              <a:avLst/>
            </a:prstGeom>
          </p:spPr>
          <p:txBody>
            <a:bodyPr vert="horz" lIns="68580" tIns="34290" rIns="68580" bIns="34290" rtlCol="0" anchor="t"/>
            <a:lstStyle>
              <a:defPPr>
                <a:defRPr lang="bg-BG"/>
              </a:defPPr>
              <a:lvl1pPr marL="0" algn="l" defTabSz="914400" rtl="0" eaLnBrk="1" latinLnBrk="0" hangingPunct="1">
                <a:defRPr sz="2000" kern="1200">
                  <a:solidFill>
                    <a:schemeClr val="bg1">
                      <a:lumMod val="95000"/>
                    </a:schemeClr>
                  </a:solidFill>
                  <a:latin typeface="+mn-lt"/>
                  <a:ea typeface="+mn-ea"/>
                  <a:cs typeface="Poppins Light" panose="000004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chemeClr val="tx1"/>
                  </a:solidFill>
                  <a:latin typeface="Nunito Sans 10pt Medium" pitchFamily="2" charset="0"/>
                  <a:ea typeface="Inter" panose="02000503000000020004" pitchFamily="2" charset="0"/>
                </a:rPr>
                <a:t>FORSAID Project</a:t>
              </a:r>
            </a:p>
            <a:p>
              <a:endParaRPr lang="en-US" sz="1300" b="1" dirty="0">
                <a:solidFill>
                  <a:schemeClr val="tx1"/>
                </a:solidFill>
                <a:latin typeface="Nunito Sans 10pt Medium" pitchFamily="2" charset="0"/>
                <a:ea typeface="Inter" panose="02000503000000020004" pitchFamily="2" charset="0"/>
              </a:endParaRPr>
            </a:p>
          </p:txBody>
        </p:sp>
      </p:grpSp>
      <p:pic>
        <p:nvPicPr>
          <p:cNvPr id="11" name="Graphic 10">
            <a:extLst>
              <a:ext uri="{FF2B5EF4-FFF2-40B4-BE49-F238E27FC236}">
                <a16:creationId xmlns:a16="http://schemas.microsoft.com/office/drawing/2014/main" id="{1C33EA70-2F5B-8AF1-29B3-85A085A659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80941" y="3155750"/>
            <a:ext cx="209550" cy="209550"/>
          </a:xfrm>
          <a:prstGeom prst="rect">
            <a:avLst/>
          </a:prstGeom>
        </p:spPr>
      </p:pic>
      <p:pic>
        <p:nvPicPr>
          <p:cNvPr id="13" name="Graphic 12">
            <a:extLst>
              <a:ext uri="{FF2B5EF4-FFF2-40B4-BE49-F238E27FC236}">
                <a16:creationId xmlns:a16="http://schemas.microsoft.com/office/drawing/2014/main" id="{9375F147-8058-F6BC-1F04-831762AEA3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7589" y="3154530"/>
            <a:ext cx="208077" cy="208077"/>
          </a:xfrm>
          <a:prstGeom prst="rect">
            <a:avLst/>
          </a:prstGeom>
        </p:spPr>
      </p:pic>
      <p:sp>
        <p:nvSpPr>
          <p:cNvPr id="16" name="Date Placeholder 3">
            <a:extLst>
              <a:ext uri="{FF2B5EF4-FFF2-40B4-BE49-F238E27FC236}">
                <a16:creationId xmlns:a16="http://schemas.microsoft.com/office/drawing/2014/main" id="{2DCAE031-E563-C7E5-1B75-B40D75D54C12}"/>
              </a:ext>
            </a:extLst>
          </p:cNvPr>
          <p:cNvSpPr txBox="1">
            <a:spLocks/>
          </p:cNvSpPr>
          <p:nvPr/>
        </p:nvSpPr>
        <p:spPr>
          <a:xfrm>
            <a:off x="2578275" y="3117147"/>
            <a:ext cx="1590551" cy="266824"/>
          </a:xfrm>
          <a:prstGeom prst="rect">
            <a:avLst/>
          </a:prstGeom>
        </p:spPr>
        <p:txBody>
          <a:bodyPr vert="horz" lIns="68580" tIns="34290" rIns="68580" bIns="34290" rtlCol="0" anchor="t"/>
          <a:lstStyle>
            <a:defPPr>
              <a:defRPr lang="bg-BG"/>
            </a:defPPr>
            <a:lvl1pPr marL="0" algn="l" defTabSz="914400" rtl="0" eaLnBrk="1" latinLnBrk="0" hangingPunct="1">
              <a:defRPr sz="2000" kern="1200">
                <a:solidFill>
                  <a:schemeClr val="bg1">
                    <a:lumMod val="95000"/>
                  </a:schemeClr>
                </a:solidFill>
                <a:latin typeface="+mn-lt"/>
                <a:ea typeface="+mn-ea"/>
                <a:cs typeface="Poppins Light" panose="000004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chemeClr val="tx1"/>
                </a:solidFill>
                <a:latin typeface="Nunito Sans 10pt Medium" pitchFamily="2" charset="0"/>
                <a:ea typeface="Inter" panose="02000503000000020004" pitchFamily="2" charset="0"/>
              </a:rPr>
              <a:t>forsaid.eu</a:t>
            </a:r>
          </a:p>
          <a:p>
            <a:endParaRPr lang="en-US" sz="1300" b="1" dirty="0">
              <a:solidFill>
                <a:schemeClr val="tx1"/>
              </a:solidFill>
              <a:latin typeface="Nunito Sans 10pt Medium" pitchFamily="2" charset="0"/>
              <a:ea typeface="Inter" panose="02000503000000020004" pitchFamily="2" charset="0"/>
            </a:endParaRPr>
          </a:p>
        </p:txBody>
      </p:sp>
      <p:sp>
        <p:nvSpPr>
          <p:cNvPr id="19" name="Date Placeholder 3">
            <a:extLst>
              <a:ext uri="{FF2B5EF4-FFF2-40B4-BE49-F238E27FC236}">
                <a16:creationId xmlns:a16="http://schemas.microsoft.com/office/drawing/2014/main" id="{DDB84501-EBD7-05EF-7654-BC8CD20291B3}"/>
              </a:ext>
            </a:extLst>
          </p:cNvPr>
          <p:cNvSpPr txBox="1">
            <a:spLocks/>
          </p:cNvSpPr>
          <p:nvPr/>
        </p:nvSpPr>
        <p:spPr>
          <a:xfrm>
            <a:off x="3685666" y="3126377"/>
            <a:ext cx="1590551" cy="266824"/>
          </a:xfrm>
          <a:prstGeom prst="rect">
            <a:avLst/>
          </a:prstGeom>
        </p:spPr>
        <p:txBody>
          <a:bodyPr vert="horz" lIns="68580" tIns="34290" rIns="68580" bIns="34290" rtlCol="0" anchor="t"/>
          <a:lstStyle>
            <a:defPPr>
              <a:defRPr lang="bg-BG"/>
            </a:defPPr>
            <a:lvl1pPr marL="0" algn="l" defTabSz="914400" rtl="0" eaLnBrk="1" latinLnBrk="0" hangingPunct="1">
              <a:defRPr sz="2000" kern="1200">
                <a:solidFill>
                  <a:schemeClr val="bg1">
                    <a:lumMod val="95000"/>
                  </a:schemeClr>
                </a:solidFill>
                <a:latin typeface="+mn-lt"/>
                <a:ea typeface="+mn-ea"/>
                <a:cs typeface="Poppins Light" panose="000004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chemeClr val="tx1"/>
                </a:solidFill>
                <a:latin typeface="Nunito Sans 10pt Medium" pitchFamily="2" charset="0"/>
                <a:ea typeface="Inter" panose="02000503000000020004" pitchFamily="2" charset="0"/>
              </a:rPr>
              <a:t>FORSAID</a:t>
            </a:r>
          </a:p>
          <a:p>
            <a:endParaRPr lang="en-US" sz="1300" b="1" dirty="0">
              <a:solidFill>
                <a:schemeClr val="tx1"/>
              </a:solidFill>
              <a:latin typeface="Nunito Sans 10pt Medium" pitchFamily="2" charset="0"/>
              <a:ea typeface="Inter" panose="02000503000000020004" pitchFamily="2" charset="0"/>
            </a:endParaRPr>
          </a:p>
        </p:txBody>
      </p:sp>
      <p:sp>
        <p:nvSpPr>
          <p:cNvPr id="22" name="Date Placeholder 3">
            <a:extLst>
              <a:ext uri="{FF2B5EF4-FFF2-40B4-BE49-F238E27FC236}">
                <a16:creationId xmlns:a16="http://schemas.microsoft.com/office/drawing/2014/main" id="{AE90DF19-049F-6665-A721-1586114A6149}"/>
              </a:ext>
            </a:extLst>
          </p:cNvPr>
          <p:cNvSpPr txBox="1">
            <a:spLocks/>
          </p:cNvSpPr>
          <p:nvPr/>
        </p:nvSpPr>
        <p:spPr>
          <a:xfrm>
            <a:off x="4689018" y="3125157"/>
            <a:ext cx="1590551" cy="266824"/>
          </a:xfrm>
          <a:prstGeom prst="rect">
            <a:avLst/>
          </a:prstGeom>
        </p:spPr>
        <p:txBody>
          <a:bodyPr vert="horz" lIns="68580" tIns="34290" rIns="68580" bIns="34290" rtlCol="0" anchor="t"/>
          <a:lstStyle>
            <a:defPPr>
              <a:defRPr lang="bg-BG"/>
            </a:defPPr>
            <a:lvl1pPr marL="0" algn="l" defTabSz="914400" rtl="0" eaLnBrk="1" latinLnBrk="0" hangingPunct="1">
              <a:defRPr sz="2000" kern="1200">
                <a:solidFill>
                  <a:schemeClr val="bg1">
                    <a:lumMod val="95000"/>
                  </a:schemeClr>
                </a:solidFill>
                <a:latin typeface="+mn-lt"/>
                <a:ea typeface="+mn-ea"/>
                <a:cs typeface="Poppins Light" panose="000004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solidFill>
                  <a:schemeClr val="tx1"/>
                </a:solidFill>
                <a:latin typeface="Nunito Sans 10pt Medium" pitchFamily="2" charset="0"/>
                <a:ea typeface="Inter" panose="02000503000000020004" pitchFamily="2" charset="0"/>
              </a:rPr>
              <a:t>forsaid.eu</a:t>
            </a:r>
          </a:p>
          <a:p>
            <a:endParaRPr lang="en-US" sz="1300" b="1" dirty="0">
              <a:solidFill>
                <a:schemeClr val="tx1"/>
              </a:solidFill>
              <a:latin typeface="Nunito Sans 10pt Medium" pitchFamily="2" charset="0"/>
              <a:ea typeface="Inter" panose="02000503000000020004" pitchFamily="2" charset="0"/>
            </a:endParaRPr>
          </a:p>
        </p:txBody>
      </p:sp>
    </p:spTree>
    <p:extLst>
      <p:ext uri="{BB962C8B-B14F-4D97-AF65-F5344CB8AC3E}">
        <p14:creationId xmlns:p14="http://schemas.microsoft.com/office/powerpoint/2010/main" val="367046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FFB"/>
        </a:solidFill>
        <a:effectLst/>
      </p:bgPr>
    </p:bg>
    <p:spTree>
      <p:nvGrpSpPr>
        <p:cNvPr id="1" name="">
          <a:extLst>
            <a:ext uri="{FF2B5EF4-FFF2-40B4-BE49-F238E27FC236}">
              <a16:creationId xmlns:a16="http://schemas.microsoft.com/office/drawing/2014/main" id="{94D22D5A-59D8-63E4-F029-1C8154C8755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1D17B5C-BF8C-AE41-35CB-43395F10419D}"/>
              </a:ext>
            </a:extLst>
          </p:cNvPr>
          <p:cNvSpPr txBox="1"/>
          <p:nvPr/>
        </p:nvSpPr>
        <p:spPr>
          <a:xfrm>
            <a:off x="661952" y="421365"/>
            <a:ext cx="5153570" cy="584775"/>
          </a:xfrm>
          <a:prstGeom prst="rect">
            <a:avLst/>
          </a:prstGeom>
          <a:noFill/>
        </p:spPr>
        <p:txBody>
          <a:bodyPr wrap="square" rtlCol="0">
            <a:spAutoFit/>
          </a:bodyPr>
          <a:lstStyle/>
          <a:p>
            <a:r>
              <a:rPr lang="en-US" sz="3200" b="1" dirty="0">
                <a:solidFill>
                  <a:srgbClr val="60883C"/>
                </a:solidFill>
                <a:latin typeface="Nunito Sans 10pt ExtraBold" pitchFamily="2" charset="0"/>
              </a:rPr>
              <a:t>General information</a:t>
            </a:r>
            <a:endParaRPr lang="en-GB" sz="3200" b="1" dirty="0">
              <a:solidFill>
                <a:srgbClr val="60883C"/>
              </a:solidFill>
              <a:latin typeface="Nunito Sans 10pt ExtraBold" pitchFamily="2" charset="0"/>
            </a:endParaRPr>
          </a:p>
        </p:txBody>
      </p:sp>
      <p:sp>
        <p:nvSpPr>
          <p:cNvPr id="10" name="TextBox 9">
            <a:extLst>
              <a:ext uri="{FF2B5EF4-FFF2-40B4-BE49-F238E27FC236}">
                <a16:creationId xmlns:a16="http://schemas.microsoft.com/office/drawing/2014/main" id="{53343942-8A3B-7B32-B58E-3E59A5040CC7}"/>
              </a:ext>
            </a:extLst>
          </p:cNvPr>
          <p:cNvSpPr txBox="1"/>
          <p:nvPr/>
        </p:nvSpPr>
        <p:spPr>
          <a:xfrm>
            <a:off x="686337" y="1147256"/>
            <a:ext cx="741225" cy="584775"/>
          </a:xfrm>
          <a:prstGeom prst="rect">
            <a:avLst/>
          </a:prstGeom>
          <a:noFill/>
        </p:spPr>
        <p:txBody>
          <a:bodyPr wrap="square" rtlCol="0">
            <a:spAutoFit/>
          </a:bodyPr>
          <a:lstStyle/>
          <a:p>
            <a:r>
              <a:rPr lang="en-GB" sz="3200" dirty="0">
                <a:solidFill>
                  <a:srgbClr val="051F20"/>
                </a:solidFill>
                <a:latin typeface="Nunito Sans 10pt ExtraBold" pitchFamily="2" charset="0"/>
              </a:rPr>
              <a:t>17</a:t>
            </a:r>
          </a:p>
        </p:txBody>
      </p:sp>
      <p:sp>
        <p:nvSpPr>
          <p:cNvPr id="13" name="TextBox 12">
            <a:extLst>
              <a:ext uri="{FF2B5EF4-FFF2-40B4-BE49-F238E27FC236}">
                <a16:creationId xmlns:a16="http://schemas.microsoft.com/office/drawing/2014/main" id="{CDC74ADB-F271-E4C7-74C4-4307CE318A24}"/>
              </a:ext>
            </a:extLst>
          </p:cNvPr>
          <p:cNvSpPr txBox="1"/>
          <p:nvPr/>
        </p:nvSpPr>
        <p:spPr>
          <a:xfrm>
            <a:off x="686337" y="1638647"/>
            <a:ext cx="1954448" cy="830997"/>
          </a:xfrm>
          <a:prstGeom prst="rect">
            <a:avLst/>
          </a:prstGeom>
          <a:noFill/>
        </p:spPr>
        <p:txBody>
          <a:bodyPr wrap="square" rtlCol="0">
            <a:spAutoFit/>
          </a:bodyPr>
          <a:lstStyle/>
          <a:p>
            <a:r>
              <a:rPr lang="en-GB" sz="2400" dirty="0">
                <a:solidFill>
                  <a:srgbClr val="051F20"/>
                </a:solidFill>
                <a:latin typeface="Nunito Sans 10pt Light" pitchFamily="2" charset="0"/>
              </a:rPr>
              <a:t>partner institutions</a:t>
            </a:r>
          </a:p>
        </p:txBody>
      </p:sp>
      <p:sp>
        <p:nvSpPr>
          <p:cNvPr id="14" name="TextBox 13">
            <a:extLst>
              <a:ext uri="{FF2B5EF4-FFF2-40B4-BE49-F238E27FC236}">
                <a16:creationId xmlns:a16="http://schemas.microsoft.com/office/drawing/2014/main" id="{15E3D59A-0EB8-00A7-0E9B-235BF49BB45C}"/>
              </a:ext>
            </a:extLst>
          </p:cNvPr>
          <p:cNvSpPr txBox="1"/>
          <p:nvPr/>
        </p:nvSpPr>
        <p:spPr>
          <a:xfrm>
            <a:off x="3163160" y="1158978"/>
            <a:ext cx="799283" cy="584775"/>
          </a:xfrm>
          <a:prstGeom prst="rect">
            <a:avLst/>
          </a:prstGeom>
          <a:noFill/>
        </p:spPr>
        <p:txBody>
          <a:bodyPr wrap="square" rtlCol="0">
            <a:spAutoFit/>
          </a:bodyPr>
          <a:lstStyle/>
          <a:p>
            <a:r>
              <a:rPr lang="en-GB" sz="3200" dirty="0">
                <a:solidFill>
                  <a:srgbClr val="051F20"/>
                </a:solidFill>
                <a:latin typeface="Nunito Sans 10pt ExtraBold" pitchFamily="2" charset="0"/>
              </a:rPr>
              <a:t>10</a:t>
            </a:r>
          </a:p>
        </p:txBody>
      </p:sp>
      <p:sp>
        <p:nvSpPr>
          <p:cNvPr id="16" name="TextBox 15">
            <a:extLst>
              <a:ext uri="{FF2B5EF4-FFF2-40B4-BE49-F238E27FC236}">
                <a16:creationId xmlns:a16="http://schemas.microsoft.com/office/drawing/2014/main" id="{40AD1876-AB1A-2423-C539-F8ADE4ED702A}"/>
              </a:ext>
            </a:extLst>
          </p:cNvPr>
          <p:cNvSpPr txBox="1"/>
          <p:nvPr/>
        </p:nvSpPr>
        <p:spPr>
          <a:xfrm>
            <a:off x="3163159" y="1638647"/>
            <a:ext cx="2278341" cy="461665"/>
          </a:xfrm>
          <a:prstGeom prst="rect">
            <a:avLst/>
          </a:prstGeom>
          <a:noFill/>
        </p:spPr>
        <p:txBody>
          <a:bodyPr wrap="square" rtlCol="0">
            <a:spAutoFit/>
          </a:bodyPr>
          <a:lstStyle/>
          <a:p>
            <a:r>
              <a:rPr lang="en-GB" sz="2400" dirty="0">
                <a:solidFill>
                  <a:srgbClr val="051F20"/>
                </a:solidFill>
                <a:latin typeface="Nunito Sans 10pt Light" pitchFamily="2" charset="0"/>
              </a:rPr>
              <a:t>countries</a:t>
            </a:r>
          </a:p>
        </p:txBody>
      </p:sp>
      <p:sp>
        <p:nvSpPr>
          <p:cNvPr id="17" name="TextBox 16">
            <a:extLst>
              <a:ext uri="{FF2B5EF4-FFF2-40B4-BE49-F238E27FC236}">
                <a16:creationId xmlns:a16="http://schemas.microsoft.com/office/drawing/2014/main" id="{88789597-9399-1220-B139-4EB0F14A8E82}"/>
              </a:ext>
            </a:extLst>
          </p:cNvPr>
          <p:cNvSpPr txBox="1"/>
          <p:nvPr/>
        </p:nvSpPr>
        <p:spPr>
          <a:xfrm>
            <a:off x="680076" y="2700793"/>
            <a:ext cx="886368" cy="584775"/>
          </a:xfrm>
          <a:prstGeom prst="rect">
            <a:avLst/>
          </a:prstGeom>
          <a:noFill/>
        </p:spPr>
        <p:txBody>
          <a:bodyPr wrap="square" rtlCol="0">
            <a:spAutoFit/>
          </a:bodyPr>
          <a:lstStyle/>
          <a:p>
            <a:r>
              <a:rPr lang="en-GB" sz="3200" dirty="0">
                <a:solidFill>
                  <a:srgbClr val="051F20"/>
                </a:solidFill>
                <a:latin typeface="Nunito Sans 10pt ExtraBold" pitchFamily="2" charset="0"/>
              </a:rPr>
              <a:t>4.9</a:t>
            </a:r>
          </a:p>
        </p:txBody>
      </p:sp>
      <p:sp>
        <p:nvSpPr>
          <p:cNvPr id="19" name="TextBox 18">
            <a:extLst>
              <a:ext uri="{FF2B5EF4-FFF2-40B4-BE49-F238E27FC236}">
                <a16:creationId xmlns:a16="http://schemas.microsoft.com/office/drawing/2014/main" id="{C9B2344C-2A71-7FE8-5E26-B21D58979938}"/>
              </a:ext>
            </a:extLst>
          </p:cNvPr>
          <p:cNvSpPr txBox="1"/>
          <p:nvPr/>
        </p:nvSpPr>
        <p:spPr>
          <a:xfrm>
            <a:off x="680076" y="3180462"/>
            <a:ext cx="1558157" cy="830997"/>
          </a:xfrm>
          <a:prstGeom prst="rect">
            <a:avLst/>
          </a:prstGeom>
          <a:noFill/>
        </p:spPr>
        <p:txBody>
          <a:bodyPr wrap="square" rtlCol="0">
            <a:spAutoFit/>
          </a:bodyPr>
          <a:lstStyle/>
          <a:p>
            <a:r>
              <a:rPr lang="en-GB" sz="2400" dirty="0">
                <a:solidFill>
                  <a:srgbClr val="051F20"/>
                </a:solidFill>
                <a:latin typeface="Nunito Sans 10pt Light" pitchFamily="2" charset="0"/>
              </a:rPr>
              <a:t>million € in funding</a:t>
            </a:r>
          </a:p>
        </p:txBody>
      </p:sp>
      <p:sp>
        <p:nvSpPr>
          <p:cNvPr id="20" name="TextBox 19">
            <a:extLst>
              <a:ext uri="{FF2B5EF4-FFF2-40B4-BE49-F238E27FC236}">
                <a16:creationId xmlns:a16="http://schemas.microsoft.com/office/drawing/2014/main" id="{3E628A09-998E-B56F-823B-BE125F418E1B}"/>
              </a:ext>
            </a:extLst>
          </p:cNvPr>
          <p:cNvSpPr txBox="1"/>
          <p:nvPr/>
        </p:nvSpPr>
        <p:spPr>
          <a:xfrm>
            <a:off x="3170277" y="2700793"/>
            <a:ext cx="744356" cy="584775"/>
          </a:xfrm>
          <a:prstGeom prst="rect">
            <a:avLst/>
          </a:prstGeom>
          <a:noFill/>
        </p:spPr>
        <p:txBody>
          <a:bodyPr wrap="square" rtlCol="0">
            <a:spAutoFit/>
          </a:bodyPr>
          <a:lstStyle/>
          <a:p>
            <a:r>
              <a:rPr lang="en-GB" sz="3200" dirty="0">
                <a:solidFill>
                  <a:srgbClr val="051F20"/>
                </a:solidFill>
                <a:latin typeface="Nunito Sans 10pt ExtraBold" pitchFamily="2" charset="0"/>
              </a:rPr>
              <a:t>42</a:t>
            </a:r>
          </a:p>
        </p:txBody>
      </p:sp>
      <p:sp>
        <p:nvSpPr>
          <p:cNvPr id="22" name="TextBox 21">
            <a:extLst>
              <a:ext uri="{FF2B5EF4-FFF2-40B4-BE49-F238E27FC236}">
                <a16:creationId xmlns:a16="http://schemas.microsoft.com/office/drawing/2014/main" id="{0A651B2E-364F-11E3-C42D-D570FB513749}"/>
              </a:ext>
            </a:extLst>
          </p:cNvPr>
          <p:cNvSpPr txBox="1"/>
          <p:nvPr/>
        </p:nvSpPr>
        <p:spPr>
          <a:xfrm>
            <a:off x="3170278" y="3180462"/>
            <a:ext cx="3008850" cy="830997"/>
          </a:xfrm>
          <a:prstGeom prst="rect">
            <a:avLst/>
          </a:prstGeom>
          <a:noFill/>
        </p:spPr>
        <p:txBody>
          <a:bodyPr wrap="square" rtlCol="0">
            <a:spAutoFit/>
          </a:bodyPr>
          <a:lstStyle/>
          <a:p>
            <a:r>
              <a:rPr lang="en-GB" sz="2400" dirty="0">
                <a:solidFill>
                  <a:srgbClr val="051F20"/>
                </a:solidFill>
                <a:latin typeface="Nunito Sans 10pt Light" pitchFamily="2" charset="0"/>
              </a:rPr>
              <a:t>months duration</a:t>
            </a:r>
            <a:endParaRPr lang="bg-BG" sz="2400" dirty="0">
              <a:solidFill>
                <a:srgbClr val="051F20"/>
              </a:solidFill>
              <a:latin typeface="Nunito Sans 10pt Light" pitchFamily="2" charset="0"/>
            </a:endParaRPr>
          </a:p>
          <a:p>
            <a:r>
              <a:rPr lang="en-GB" sz="2400" dirty="0">
                <a:solidFill>
                  <a:srgbClr val="051F20"/>
                </a:solidFill>
                <a:latin typeface="Nunito Sans 10pt Light" pitchFamily="2" charset="0"/>
              </a:rPr>
              <a:t>(Sep 2024 – Feb 2028)</a:t>
            </a:r>
          </a:p>
        </p:txBody>
      </p:sp>
      <p:pic>
        <p:nvPicPr>
          <p:cNvPr id="40" name="Graphic 39">
            <a:extLst>
              <a:ext uri="{FF2B5EF4-FFF2-40B4-BE49-F238E27FC236}">
                <a16:creationId xmlns:a16="http://schemas.microsoft.com/office/drawing/2014/main" id="{1EB93A99-744C-D351-9325-ED4D5409A3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17" y="4719002"/>
            <a:ext cx="972000" cy="972000"/>
          </a:xfrm>
          <a:prstGeom prst="rect">
            <a:avLst/>
          </a:prstGeom>
        </p:spPr>
      </p:pic>
      <p:pic>
        <p:nvPicPr>
          <p:cNvPr id="42" name="Graphic 41">
            <a:extLst>
              <a:ext uri="{FF2B5EF4-FFF2-40B4-BE49-F238E27FC236}">
                <a16:creationId xmlns:a16="http://schemas.microsoft.com/office/drawing/2014/main" id="{50FC9A7A-FE66-FD5A-8152-E10BFE1C3D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3860" y="4719002"/>
            <a:ext cx="972000" cy="972000"/>
          </a:xfrm>
          <a:prstGeom prst="rect">
            <a:avLst/>
          </a:prstGeom>
        </p:spPr>
      </p:pic>
      <p:pic>
        <p:nvPicPr>
          <p:cNvPr id="44" name="Graphic 43">
            <a:extLst>
              <a:ext uri="{FF2B5EF4-FFF2-40B4-BE49-F238E27FC236}">
                <a16:creationId xmlns:a16="http://schemas.microsoft.com/office/drawing/2014/main" id="{7D0FF7A1-D8DA-4D74-60A3-5A92CC287C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2720" y="5725787"/>
            <a:ext cx="972000" cy="972000"/>
          </a:xfrm>
          <a:prstGeom prst="rect">
            <a:avLst/>
          </a:prstGeom>
        </p:spPr>
      </p:pic>
      <p:pic>
        <p:nvPicPr>
          <p:cNvPr id="46" name="Graphic 45">
            <a:extLst>
              <a:ext uri="{FF2B5EF4-FFF2-40B4-BE49-F238E27FC236}">
                <a16:creationId xmlns:a16="http://schemas.microsoft.com/office/drawing/2014/main" id="{7EDE1B38-9340-BA80-5EB9-3FE6724B0C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3137" y="4719002"/>
            <a:ext cx="972000" cy="972000"/>
          </a:xfrm>
          <a:prstGeom prst="rect">
            <a:avLst/>
          </a:prstGeom>
        </p:spPr>
      </p:pic>
      <p:pic>
        <p:nvPicPr>
          <p:cNvPr id="48" name="Graphic 47">
            <a:extLst>
              <a:ext uri="{FF2B5EF4-FFF2-40B4-BE49-F238E27FC236}">
                <a16:creationId xmlns:a16="http://schemas.microsoft.com/office/drawing/2014/main" id="{6DB703C5-1D41-FE16-8EAE-CA1A0505E1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52414" y="4719002"/>
            <a:ext cx="972000" cy="972000"/>
          </a:xfrm>
          <a:prstGeom prst="rect">
            <a:avLst/>
          </a:prstGeom>
        </p:spPr>
      </p:pic>
      <p:pic>
        <p:nvPicPr>
          <p:cNvPr id="50" name="Graphic 49">
            <a:extLst>
              <a:ext uri="{FF2B5EF4-FFF2-40B4-BE49-F238E27FC236}">
                <a16:creationId xmlns:a16="http://schemas.microsoft.com/office/drawing/2014/main" id="{496EBF06-E8A4-DC92-4CA8-10C6312A66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84080" y="5725787"/>
            <a:ext cx="972000" cy="972000"/>
          </a:xfrm>
          <a:prstGeom prst="rect">
            <a:avLst/>
          </a:prstGeom>
        </p:spPr>
      </p:pic>
      <p:pic>
        <p:nvPicPr>
          <p:cNvPr id="52" name="Graphic 51">
            <a:extLst>
              <a:ext uri="{FF2B5EF4-FFF2-40B4-BE49-F238E27FC236}">
                <a16:creationId xmlns:a16="http://schemas.microsoft.com/office/drawing/2014/main" id="{88CE2818-DBF1-E2FF-690D-1ECF64BF1B0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21691" y="4719002"/>
            <a:ext cx="972000" cy="972000"/>
          </a:xfrm>
          <a:prstGeom prst="rect">
            <a:avLst/>
          </a:prstGeom>
        </p:spPr>
      </p:pic>
      <p:pic>
        <p:nvPicPr>
          <p:cNvPr id="54" name="Graphic 53">
            <a:extLst>
              <a:ext uri="{FF2B5EF4-FFF2-40B4-BE49-F238E27FC236}">
                <a16:creationId xmlns:a16="http://schemas.microsoft.com/office/drawing/2014/main" id="{7F683126-9CEA-E865-B57C-D4A7C185A71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90968" y="4719002"/>
            <a:ext cx="972000" cy="972000"/>
          </a:xfrm>
          <a:prstGeom prst="rect">
            <a:avLst/>
          </a:prstGeom>
        </p:spPr>
      </p:pic>
      <p:pic>
        <p:nvPicPr>
          <p:cNvPr id="56" name="Graphic 55">
            <a:extLst>
              <a:ext uri="{FF2B5EF4-FFF2-40B4-BE49-F238E27FC236}">
                <a16:creationId xmlns:a16="http://schemas.microsoft.com/office/drawing/2014/main" id="{4852FEE2-D805-897A-D3C7-9C51984991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1360" y="5725787"/>
            <a:ext cx="972000" cy="972000"/>
          </a:xfrm>
          <a:prstGeom prst="rect">
            <a:avLst/>
          </a:prstGeom>
        </p:spPr>
      </p:pic>
      <p:pic>
        <p:nvPicPr>
          <p:cNvPr id="58" name="Graphic 57">
            <a:extLst>
              <a:ext uri="{FF2B5EF4-FFF2-40B4-BE49-F238E27FC236}">
                <a16:creationId xmlns:a16="http://schemas.microsoft.com/office/drawing/2014/main" id="{9A9003DF-47F6-F85B-2B66-7228DB92AA9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29522" y="5725787"/>
            <a:ext cx="972000" cy="972000"/>
          </a:xfrm>
          <a:prstGeom prst="rect">
            <a:avLst/>
          </a:prstGeom>
        </p:spPr>
      </p:pic>
      <p:pic>
        <p:nvPicPr>
          <p:cNvPr id="60" name="Graphic 59">
            <a:extLst>
              <a:ext uri="{FF2B5EF4-FFF2-40B4-BE49-F238E27FC236}">
                <a16:creationId xmlns:a16="http://schemas.microsoft.com/office/drawing/2014/main" id="{8B41EA6D-16F7-28C4-27FE-10548828E2A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90880" y="5730738"/>
            <a:ext cx="972000" cy="972000"/>
          </a:xfrm>
          <a:prstGeom prst="rect">
            <a:avLst/>
          </a:prstGeom>
        </p:spPr>
      </p:pic>
      <p:pic>
        <p:nvPicPr>
          <p:cNvPr id="62" name="Graphic 61">
            <a:extLst>
              <a:ext uri="{FF2B5EF4-FFF2-40B4-BE49-F238E27FC236}">
                <a16:creationId xmlns:a16="http://schemas.microsoft.com/office/drawing/2014/main" id="{78045B1C-43A5-3603-29A1-EBA7219DB97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0" y="5725787"/>
            <a:ext cx="972000" cy="972000"/>
          </a:xfrm>
          <a:prstGeom prst="rect">
            <a:avLst/>
          </a:prstGeom>
        </p:spPr>
      </p:pic>
      <p:pic>
        <p:nvPicPr>
          <p:cNvPr id="64" name="Graphic 63">
            <a:extLst>
              <a:ext uri="{FF2B5EF4-FFF2-40B4-BE49-F238E27FC236}">
                <a16:creationId xmlns:a16="http://schemas.microsoft.com/office/drawing/2014/main" id="{4BCA4BEF-5F3B-0665-E504-196D39ABD5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06800" y="5725787"/>
            <a:ext cx="972000" cy="972000"/>
          </a:xfrm>
          <a:prstGeom prst="rect">
            <a:avLst/>
          </a:prstGeom>
        </p:spPr>
      </p:pic>
      <p:pic>
        <p:nvPicPr>
          <p:cNvPr id="66" name="Graphic 65">
            <a:extLst>
              <a:ext uri="{FF2B5EF4-FFF2-40B4-BE49-F238E27FC236}">
                <a16:creationId xmlns:a16="http://schemas.microsoft.com/office/drawing/2014/main" id="{F7B5703C-5368-45A2-D11C-6AB4EC040B4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568160" y="5725787"/>
            <a:ext cx="972000" cy="972000"/>
          </a:xfrm>
          <a:prstGeom prst="rect">
            <a:avLst/>
          </a:prstGeom>
        </p:spPr>
      </p:pic>
      <p:pic>
        <p:nvPicPr>
          <p:cNvPr id="68" name="Graphic 67">
            <a:extLst>
              <a:ext uri="{FF2B5EF4-FFF2-40B4-BE49-F238E27FC236}">
                <a16:creationId xmlns:a16="http://schemas.microsoft.com/office/drawing/2014/main" id="{EDF292DC-846C-0A23-A705-AA97806E863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329522" y="4725684"/>
            <a:ext cx="972000" cy="972000"/>
          </a:xfrm>
          <a:prstGeom prst="rect">
            <a:avLst/>
          </a:prstGeom>
        </p:spPr>
      </p:pic>
      <p:pic>
        <p:nvPicPr>
          <p:cNvPr id="70" name="Graphic 69">
            <a:extLst>
              <a:ext uri="{FF2B5EF4-FFF2-40B4-BE49-F238E27FC236}">
                <a16:creationId xmlns:a16="http://schemas.microsoft.com/office/drawing/2014/main" id="{A97E9F16-3B7A-1E61-8EB6-0DBD0FC7D25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045440" y="5725787"/>
            <a:ext cx="972000" cy="972000"/>
          </a:xfrm>
          <a:prstGeom prst="rect">
            <a:avLst/>
          </a:prstGeom>
        </p:spPr>
      </p:pic>
      <p:pic>
        <p:nvPicPr>
          <p:cNvPr id="72" name="Graphic 71">
            <a:extLst>
              <a:ext uri="{FF2B5EF4-FFF2-40B4-BE49-F238E27FC236}">
                <a16:creationId xmlns:a16="http://schemas.microsoft.com/office/drawing/2014/main" id="{9D83A028-3C56-18FE-EB39-D2F8AAB5A71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560245" y="4719002"/>
            <a:ext cx="972000" cy="972000"/>
          </a:xfrm>
          <a:prstGeom prst="rect">
            <a:avLst/>
          </a:prstGeom>
        </p:spPr>
      </p:pic>
    </p:spTree>
    <p:extLst>
      <p:ext uri="{BB962C8B-B14F-4D97-AF65-F5344CB8AC3E}">
        <p14:creationId xmlns:p14="http://schemas.microsoft.com/office/powerpoint/2010/main" val="268769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D4BD26-3A40-E029-9C40-B8D9DDC04C0E}"/>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F5DB2877-79B8-90D2-18A2-6387D448814A}"/>
              </a:ext>
            </a:extLst>
          </p:cNvPr>
          <p:cNvGrpSpPr/>
          <p:nvPr/>
        </p:nvGrpSpPr>
        <p:grpSpPr>
          <a:xfrm>
            <a:off x="6806901" y="1190625"/>
            <a:ext cx="4573306" cy="4476749"/>
            <a:chOff x="6520448" y="1144459"/>
            <a:chExt cx="4473733" cy="4476749"/>
          </a:xfrm>
        </p:grpSpPr>
        <p:pic>
          <p:nvPicPr>
            <p:cNvPr id="4" name="Graphic 3">
              <a:extLst>
                <a:ext uri="{FF2B5EF4-FFF2-40B4-BE49-F238E27FC236}">
                  <a16:creationId xmlns:a16="http://schemas.microsoft.com/office/drawing/2014/main" id="{C160D344-B647-F7BF-EA6D-EC37988A3B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0448" y="1144459"/>
              <a:ext cx="4473733" cy="4476749"/>
            </a:xfrm>
            <a:prstGeom prst="rect">
              <a:avLst/>
            </a:prstGeom>
          </p:spPr>
        </p:pic>
        <p:pic>
          <p:nvPicPr>
            <p:cNvPr id="5" name="Graphic 4">
              <a:extLst>
                <a:ext uri="{FF2B5EF4-FFF2-40B4-BE49-F238E27FC236}">
                  <a16:creationId xmlns:a16="http://schemas.microsoft.com/office/drawing/2014/main" id="{CEAF4841-0A32-AF62-158E-CE245A4147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1715" y="2429537"/>
              <a:ext cx="512110" cy="512110"/>
            </a:xfrm>
            <a:prstGeom prst="rect">
              <a:avLst/>
            </a:prstGeom>
          </p:spPr>
        </p:pic>
        <p:pic>
          <p:nvPicPr>
            <p:cNvPr id="6" name="Graphic 5">
              <a:extLst>
                <a:ext uri="{FF2B5EF4-FFF2-40B4-BE49-F238E27FC236}">
                  <a16:creationId xmlns:a16="http://schemas.microsoft.com/office/drawing/2014/main" id="{3FFD4E6F-0AD9-C54E-7992-1821889A94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2856" y="4229205"/>
              <a:ext cx="513832" cy="513832"/>
            </a:xfrm>
            <a:prstGeom prst="rect">
              <a:avLst/>
            </a:prstGeom>
          </p:spPr>
        </p:pic>
        <p:pic>
          <p:nvPicPr>
            <p:cNvPr id="7" name="Graphic 6">
              <a:extLst>
                <a:ext uri="{FF2B5EF4-FFF2-40B4-BE49-F238E27FC236}">
                  <a16:creationId xmlns:a16="http://schemas.microsoft.com/office/drawing/2014/main" id="{370B43F5-5499-F742-53A3-34CDCE25CD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30554" y="3773955"/>
              <a:ext cx="224100" cy="215481"/>
            </a:xfrm>
            <a:prstGeom prst="rect">
              <a:avLst/>
            </a:prstGeom>
          </p:spPr>
        </p:pic>
        <p:pic>
          <p:nvPicPr>
            <p:cNvPr id="8" name="Graphic 7">
              <a:extLst>
                <a:ext uri="{FF2B5EF4-FFF2-40B4-BE49-F238E27FC236}">
                  <a16:creationId xmlns:a16="http://schemas.microsoft.com/office/drawing/2014/main" id="{B44C058A-D402-5EB3-5A20-2BE539353C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2856" y="3773955"/>
              <a:ext cx="224100" cy="215481"/>
            </a:xfrm>
            <a:prstGeom prst="rect">
              <a:avLst/>
            </a:prstGeom>
          </p:spPr>
        </p:pic>
        <p:sp>
          <p:nvSpPr>
            <p:cNvPr id="9" name="TextBox 8">
              <a:extLst>
                <a:ext uri="{FF2B5EF4-FFF2-40B4-BE49-F238E27FC236}">
                  <a16:creationId xmlns:a16="http://schemas.microsoft.com/office/drawing/2014/main" id="{FC11C569-A453-126B-5596-EEA54193C3C4}"/>
                </a:ext>
              </a:extLst>
            </p:cNvPr>
            <p:cNvSpPr txBox="1"/>
            <p:nvPr/>
          </p:nvSpPr>
          <p:spPr>
            <a:xfrm>
              <a:off x="7830016" y="1945582"/>
              <a:ext cx="1854596" cy="523220"/>
            </a:xfrm>
            <a:prstGeom prst="rect">
              <a:avLst/>
            </a:prstGeom>
            <a:noFill/>
          </p:spPr>
          <p:txBody>
            <a:bodyPr wrap="square" rtlCol="0">
              <a:spAutoFit/>
            </a:bodyPr>
            <a:lstStyle/>
            <a:p>
              <a:pPr algn="ctr"/>
              <a:r>
                <a:rPr lang="en-US" sz="1400" b="1" dirty="0">
                  <a:solidFill>
                    <a:srgbClr val="FBFFFB"/>
                  </a:solidFill>
                  <a:latin typeface="Nunito Sans 10pt SemiBold" pitchFamily="2" charset="0"/>
                </a:rPr>
                <a:t>WP2</a:t>
              </a:r>
            </a:p>
            <a:p>
              <a:pPr algn="ctr"/>
              <a:r>
                <a:rPr lang="en-US" sz="1400" b="1" dirty="0">
                  <a:solidFill>
                    <a:srgbClr val="FBFFFB"/>
                  </a:solidFill>
                  <a:latin typeface="Nunito Sans 10pt SemiBold" pitchFamily="2" charset="0"/>
                </a:rPr>
                <a:t>Remote sensing</a:t>
              </a:r>
              <a:endParaRPr lang="en-GB" sz="1400" b="1" dirty="0">
                <a:solidFill>
                  <a:srgbClr val="FBFFFB"/>
                </a:solidFill>
                <a:latin typeface="Nunito Sans 10pt SemiBold" pitchFamily="2" charset="0"/>
              </a:endParaRPr>
            </a:p>
          </p:txBody>
        </p:sp>
        <p:sp>
          <p:nvSpPr>
            <p:cNvPr id="10" name="TextBox 9">
              <a:extLst>
                <a:ext uri="{FF2B5EF4-FFF2-40B4-BE49-F238E27FC236}">
                  <a16:creationId xmlns:a16="http://schemas.microsoft.com/office/drawing/2014/main" id="{5558643A-E698-24C1-AE14-996E8EDEB639}"/>
                </a:ext>
              </a:extLst>
            </p:cNvPr>
            <p:cNvSpPr txBox="1"/>
            <p:nvPr/>
          </p:nvSpPr>
          <p:spPr>
            <a:xfrm>
              <a:off x="9269920" y="3695688"/>
              <a:ext cx="829382" cy="738664"/>
            </a:xfrm>
            <a:prstGeom prst="rect">
              <a:avLst/>
            </a:prstGeom>
            <a:noFill/>
          </p:spPr>
          <p:txBody>
            <a:bodyPr wrap="square" rtlCol="0">
              <a:spAutoFit/>
            </a:bodyPr>
            <a:lstStyle/>
            <a:p>
              <a:pPr algn="r"/>
              <a:r>
                <a:rPr lang="en-GB" sz="1400" b="1" dirty="0">
                  <a:solidFill>
                    <a:srgbClr val="051F20"/>
                  </a:solidFill>
                  <a:latin typeface="Nunito Sans 10pt SemiBold" pitchFamily="2" charset="0"/>
                </a:rPr>
                <a:t>WP3</a:t>
              </a:r>
            </a:p>
            <a:p>
              <a:pPr algn="r"/>
              <a:r>
                <a:rPr lang="en-GB" sz="1400" b="1" dirty="0">
                  <a:solidFill>
                    <a:srgbClr val="051F20"/>
                  </a:solidFill>
                  <a:latin typeface="Nunito Sans 10pt SemiBold" pitchFamily="2" charset="0"/>
                </a:rPr>
                <a:t>Ground sensors</a:t>
              </a:r>
            </a:p>
          </p:txBody>
        </p:sp>
        <p:sp>
          <p:nvSpPr>
            <p:cNvPr id="11" name="TextBox 10">
              <a:extLst>
                <a:ext uri="{FF2B5EF4-FFF2-40B4-BE49-F238E27FC236}">
                  <a16:creationId xmlns:a16="http://schemas.microsoft.com/office/drawing/2014/main" id="{D9574855-0AF6-CC38-8BCE-28B7B49D47D1}"/>
                </a:ext>
              </a:extLst>
            </p:cNvPr>
            <p:cNvSpPr txBox="1"/>
            <p:nvPr/>
          </p:nvSpPr>
          <p:spPr>
            <a:xfrm>
              <a:off x="7491715" y="3773955"/>
              <a:ext cx="829382" cy="738664"/>
            </a:xfrm>
            <a:prstGeom prst="rect">
              <a:avLst/>
            </a:prstGeom>
            <a:noFill/>
          </p:spPr>
          <p:txBody>
            <a:bodyPr wrap="square" rtlCol="0">
              <a:spAutoFit/>
            </a:bodyPr>
            <a:lstStyle/>
            <a:p>
              <a:r>
                <a:rPr lang="en-GB" sz="1400" b="1" dirty="0">
                  <a:solidFill>
                    <a:srgbClr val="30200B"/>
                  </a:solidFill>
                  <a:latin typeface="Nunito Sans 10pt SemiBold" pitchFamily="2" charset="0"/>
                </a:rPr>
                <a:t>WP4</a:t>
              </a:r>
            </a:p>
            <a:p>
              <a:r>
                <a:rPr lang="en-GB" sz="1400" b="1" dirty="0">
                  <a:solidFill>
                    <a:srgbClr val="30200B"/>
                  </a:solidFill>
                  <a:latin typeface="Nunito Sans 10pt SemiBold" pitchFamily="2" charset="0"/>
                </a:rPr>
                <a:t>Citizen science</a:t>
              </a:r>
            </a:p>
          </p:txBody>
        </p:sp>
        <p:sp>
          <p:nvSpPr>
            <p:cNvPr id="12" name="TextBox 11">
              <a:extLst>
                <a:ext uri="{FF2B5EF4-FFF2-40B4-BE49-F238E27FC236}">
                  <a16:creationId xmlns:a16="http://schemas.microsoft.com/office/drawing/2014/main" id="{3896BA8E-C223-BBB8-F905-D865DC86B1B2}"/>
                </a:ext>
              </a:extLst>
            </p:cNvPr>
            <p:cNvSpPr txBox="1"/>
            <p:nvPr/>
          </p:nvSpPr>
          <p:spPr>
            <a:xfrm>
              <a:off x="8083443" y="2800793"/>
              <a:ext cx="1355806" cy="954107"/>
            </a:xfrm>
            <a:prstGeom prst="rect">
              <a:avLst/>
            </a:prstGeom>
            <a:noFill/>
          </p:spPr>
          <p:txBody>
            <a:bodyPr wrap="square" rtlCol="0">
              <a:spAutoFit/>
            </a:bodyPr>
            <a:lstStyle/>
            <a:p>
              <a:pPr algn="ctr"/>
              <a:r>
                <a:rPr lang="en-US" sz="1400" b="1" dirty="0">
                  <a:solidFill>
                    <a:srgbClr val="051F20"/>
                  </a:solidFill>
                  <a:latin typeface="Nunito Sans 10pt SemiBold" pitchFamily="2" charset="0"/>
                </a:rPr>
                <a:t>WP5</a:t>
              </a:r>
            </a:p>
            <a:p>
              <a:pPr algn="ctr"/>
              <a:r>
                <a:rPr lang="en-US" sz="1400" b="1" dirty="0">
                  <a:solidFill>
                    <a:srgbClr val="051F20"/>
                  </a:solidFill>
                  <a:latin typeface="Nunito Sans 10pt SemiBold" pitchFamily="2" charset="0"/>
                </a:rPr>
                <a:t>Deployment strategy with stakeholders</a:t>
              </a:r>
              <a:endParaRPr lang="en-GB" sz="1400" b="1" dirty="0">
                <a:solidFill>
                  <a:srgbClr val="051F20"/>
                </a:solidFill>
                <a:latin typeface="Nunito Sans 10pt SemiBold" pitchFamily="2" charset="0"/>
              </a:endParaRPr>
            </a:p>
          </p:txBody>
        </p:sp>
        <p:pic>
          <p:nvPicPr>
            <p:cNvPr id="13" name="Graphic 12">
              <a:extLst>
                <a:ext uri="{FF2B5EF4-FFF2-40B4-BE49-F238E27FC236}">
                  <a16:creationId xmlns:a16="http://schemas.microsoft.com/office/drawing/2014/main" id="{D3E2B8D9-683E-5E58-F2E7-ABCBCEA63F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733433">
              <a:off x="8645264" y="2497421"/>
              <a:ext cx="224100" cy="215481"/>
            </a:xfrm>
            <a:prstGeom prst="rect">
              <a:avLst/>
            </a:prstGeom>
          </p:spPr>
        </p:pic>
        <p:pic>
          <p:nvPicPr>
            <p:cNvPr id="14" name="Graphic 13">
              <a:extLst>
                <a:ext uri="{FF2B5EF4-FFF2-40B4-BE49-F238E27FC236}">
                  <a16:creationId xmlns:a16="http://schemas.microsoft.com/office/drawing/2014/main" id="{A835B556-B1B0-0B39-5B79-60223141E4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64659" y="2462798"/>
              <a:ext cx="439905" cy="442918"/>
            </a:xfrm>
            <a:prstGeom prst="rect">
              <a:avLst/>
            </a:prstGeom>
          </p:spPr>
        </p:pic>
        <p:pic>
          <p:nvPicPr>
            <p:cNvPr id="15" name="Graphic 14">
              <a:extLst>
                <a:ext uri="{FF2B5EF4-FFF2-40B4-BE49-F238E27FC236}">
                  <a16:creationId xmlns:a16="http://schemas.microsoft.com/office/drawing/2014/main" id="{40FCAAE6-6EF3-FE0E-515A-4584E9AB155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66272" y="3370186"/>
              <a:ext cx="305659" cy="277617"/>
            </a:xfrm>
            <a:prstGeom prst="rect">
              <a:avLst/>
            </a:prstGeom>
          </p:spPr>
        </p:pic>
        <p:pic>
          <p:nvPicPr>
            <p:cNvPr id="16" name="Graphic 15">
              <a:extLst>
                <a:ext uri="{FF2B5EF4-FFF2-40B4-BE49-F238E27FC236}">
                  <a16:creationId xmlns:a16="http://schemas.microsoft.com/office/drawing/2014/main" id="{59DED110-A5E1-902C-D814-67131DBDEB4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90999" y="3310472"/>
              <a:ext cx="320401" cy="304054"/>
            </a:xfrm>
            <a:prstGeom prst="rect">
              <a:avLst/>
            </a:prstGeom>
          </p:spPr>
        </p:pic>
        <p:pic>
          <p:nvPicPr>
            <p:cNvPr id="17" name="Graphic 16">
              <a:extLst>
                <a:ext uri="{FF2B5EF4-FFF2-40B4-BE49-F238E27FC236}">
                  <a16:creationId xmlns:a16="http://schemas.microsoft.com/office/drawing/2014/main" id="{E589E914-BD21-43D5-7466-85EBCA49EDB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0064891">
              <a:off x="9043310" y="4288028"/>
              <a:ext cx="323662" cy="379346"/>
            </a:xfrm>
            <a:prstGeom prst="rect">
              <a:avLst/>
            </a:prstGeom>
          </p:spPr>
        </p:pic>
      </p:grpSp>
      <p:sp>
        <p:nvSpPr>
          <p:cNvPr id="21" name="TextBox 20">
            <a:extLst>
              <a:ext uri="{FF2B5EF4-FFF2-40B4-BE49-F238E27FC236}">
                <a16:creationId xmlns:a16="http://schemas.microsoft.com/office/drawing/2014/main" id="{FA24E0F4-BDA3-41C6-F334-52C2F7D7070F}"/>
              </a:ext>
            </a:extLst>
          </p:cNvPr>
          <p:cNvSpPr txBox="1"/>
          <p:nvPr/>
        </p:nvSpPr>
        <p:spPr>
          <a:xfrm>
            <a:off x="371967" y="948489"/>
            <a:ext cx="6344104" cy="584775"/>
          </a:xfrm>
          <a:prstGeom prst="rect">
            <a:avLst/>
          </a:prstGeom>
          <a:noFill/>
        </p:spPr>
        <p:txBody>
          <a:bodyPr wrap="square" rtlCol="0">
            <a:spAutoFit/>
          </a:bodyPr>
          <a:lstStyle/>
          <a:p>
            <a:r>
              <a:rPr lang="en-US" sz="3200" b="1" dirty="0">
                <a:solidFill>
                  <a:srgbClr val="60883C"/>
                </a:solidFill>
                <a:latin typeface="Nunito Sans 10pt ExtraBold" pitchFamily="2" charset="0"/>
              </a:rPr>
              <a:t>Main goal and objectives</a:t>
            </a:r>
            <a:endParaRPr lang="en-GB" sz="3200" b="1" dirty="0">
              <a:solidFill>
                <a:srgbClr val="60883C"/>
              </a:solidFill>
              <a:latin typeface="Nunito Sans 10pt ExtraBold" pitchFamily="2" charset="0"/>
            </a:endParaRPr>
          </a:p>
        </p:txBody>
      </p:sp>
      <p:sp>
        <p:nvSpPr>
          <p:cNvPr id="25" name="TextBox 24">
            <a:extLst>
              <a:ext uri="{FF2B5EF4-FFF2-40B4-BE49-F238E27FC236}">
                <a16:creationId xmlns:a16="http://schemas.microsoft.com/office/drawing/2014/main" id="{0C8C4434-E9CA-217B-F9FA-FAC270065D46}"/>
              </a:ext>
            </a:extLst>
          </p:cNvPr>
          <p:cNvSpPr txBox="1"/>
          <p:nvPr/>
        </p:nvSpPr>
        <p:spPr>
          <a:xfrm>
            <a:off x="371967" y="1536625"/>
            <a:ext cx="5898506" cy="1569660"/>
          </a:xfrm>
          <a:prstGeom prst="rect">
            <a:avLst/>
          </a:prstGeom>
          <a:noFill/>
        </p:spPr>
        <p:txBody>
          <a:bodyPr wrap="square" rtlCol="0">
            <a:spAutoFit/>
          </a:bodyPr>
          <a:lstStyle/>
          <a:p>
            <a:pPr defTabSz="612000"/>
            <a:r>
              <a:rPr lang="en-GB" sz="2400" dirty="0">
                <a:solidFill>
                  <a:srgbClr val="051F20"/>
                </a:solidFill>
                <a:latin typeface="Nunito Sans 10pt Medium" pitchFamily="2" charset="0"/>
              </a:rPr>
              <a:t>Developing a comprehensive combination of innovative digital technologies for the early detection of pests and pathogens of European forest trees</a:t>
            </a:r>
          </a:p>
        </p:txBody>
      </p:sp>
      <p:sp>
        <p:nvSpPr>
          <p:cNvPr id="27" name="TextBox 26">
            <a:extLst>
              <a:ext uri="{FF2B5EF4-FFF2-40B4-BE49-F238E27FC236}">
                <a16:creationId xmlns:a16="http://schemas.microsoft.com/office/drawing/2014/main" id="{7324CDB5-5543-2204-30FB-4E4973371660}"/>
              </a:ext>
            </a:extLst>
          </p:cNvPr>
          <p:cNvSpPr txBox="1"/>
          <p:nvPr/>
        </p:nvSpPr>
        <p:spPr>
          <a:xfrm>
            <a:off x="371967" y="3529043"/>
            <a:ext cx="4181220" cy="584775"/>
          </a:xfrm>
          <a:prstGeom prst="rect">
            <a:avLst/>
          </a:prstGeom>
          <a:noFill/>
        </p:spPr>
        <p:txBody>
          <a:bodyPr wrap="square" rtlCol="0">
            <a:spAutoFit/>
          </a:bodyPr>
          <a:lstStyle/>
          <a:p>
            <a:r>
              <a:rPr lang="en-US" sz="3200" b="1" dirty="0">
                <a:solidFill>
                  <a:srgbClr val="60883C"/>
                </a:solidFill>
                <a:latin typeface="Nunito Sans 10pt ExtraBold" pitchFamily="2" charset="0"/>
              </a:rPr>
              <a:t>Chosen methodology</a:t>
            </a:r>
            <a:endParaRPr lang="en-GB" sz="3200" b="1" dirty="0">
              <a:solidFill>
                <a:srgbClr val="60883C"/>
              </a:solidFill>
              <a:latin typeface="Nunito Sans 10pt ExtraBold" pitchFamily="2" charset="0"/>
            </a:endParaRPr>
          </a:p>
        </p:txBody>
      </p:sp>
      <p:sp>
        <p:nvSpPr>
          <p:cNvPr id="28" name="TextBox 27">
            <a:extLst>
              <a:ext uri="{FF2B5EF4-FFF2-40B4-BE49-F238E27FC236}">
                <a16:creationId xmlns:a16="http://schemas.microsoft.com/office/drawing/2014/main" id="{B0018E8B-5E5C-A73F-4CCB-0B0AE9D8E4C0}"/>
              </a:ext>
            </a:extLst>
          </p:cNvPr>
          <p:cNvSpPr txBox="1"/>
          <p:nvPr/>
        </p:nvSpPr>
        <p:spPr>
          <a:xfrm>
            <a:off x="371967" y="4117179"/>
            <a:ext cx="4573306" cy="830997"/>
          </a:xfrm>
          <a:prstGeom prst="rect">
            <a:avLst/>
          </a:prstGeom>
          <a:noFill/>
        </p:spPr>
        <p:txBody>
          <a:bodyPr wrap="square" rtlCol="0">
            <a:spAutoFit/>
          </a:bodyPr>
          <a:lstStyle/>
          <a:p>
            <a:pPr defTabSz="612000"/>
            <a:r>
              <a:rPr lang="en-GB" sz="2400" dirty="0">
                <a:solidFill>
                  <a:srgbClr val="051F20"/>
                </a:solidFill>
                <a:latin typeface="Nunito Sans 10pt Medium" pitchFamily="2" charset="0"/>
              </a:rPr>
              <a:t>A multidisciplinary approach across spatial and temporal scales</a:t>
            </a:r>
          </a:p>
        </p:txBody>
      </p:sp>
    </p:spTree>
    <p:extLst>
      <p:ext uri="{BB962C8B-B14F-4D97-AF65-F5344CB8AC3E}">
        <p14:creationId xmlns:p14="http://schemas.microsoft.com/office/powerpoint/2010/main" val="406237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F1569436-EA2F-1104-728F-A0E8ADDE9BAA}"/>
              </a:ext>
            </a:extLst>
          </p:cNvPr>
          <p:cNvSpPr/>
          <p:nvPr/>
        </p:nvSpPr>
        <p:spPr>
          <a:xfrm>
            <a:off x="702860" y="6052782"/>
            <a:ext cx="307075" cy="307075"/>
          </a:xfrm>
          <a:prstGeom prst="ellipse">
            <a:avLst/>
          </a:prstGeom>
          <a:solidFill>
            <a:srgbClr val="051F20"/>
          </a:solidFill>
          <a:ln>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68B4CEC-BBF4-0702-0F41-0B0F9FEE254A}"/>
              </a:ext>
            </a:extLst>
          </p:cNvPr>
          <p:cNvSpPr/>
          <p:nvPr/>
        </p:nvSpPr>
        <p:spPr>
          <a:xfrm>
            <a:off x="1287439" y="6052782"/>
            <a:ext cx="307075" cy="307075"/>
          </a:xfrm>
          <a:prstGeom prst="ellipse">
            <a:avLst/>
          </a:prstGeom>
          <a:noFill/>
          <a:ln w="3175">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35C71C7-8A4C-2710-1F60-C55B0491BB9F}"/>
              </a:ext>
            </a:extLst>
          </p:cNvPr>
          <p:cNvSpPr/>
          <p:nvPr/>
        </p:nvSpPr>
        <p:spPr>
          <a:xfrm>
            <a:off x="1872018" y="6052782"/>
            <a:ext cx="307075" cy="307075"/>
          </a:xfrm>
          <a:prstGeom prst="ellipse">
            <a:avLst/>
          </a:prstGeom>
          <a:noFill/>
          <a:ln w="3175">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AE52824-AA23-7B34-32E9-E9DFB2EBC914}"/>
              </a:ext>
            </a:extLst>
          </p:cNvPr>
          <p:cNvSpPr txBox="1"/>
          <p:nvPr/>
        </p:nvSpPr>
        <p:spPr>
          <a:xfrm>
            <a:off x="6511455" y="994708"/>
            <a:ext cx="2250760" cy="584775"/>
          </a:xfrm>
          <a:prstGeom prst="rect">
            <a:avLst/>
          </a:prstGeom>
          <a:noFill/>
        </p:spPr>
        <p:txBody>
          <a:bodyPr wrap="square" rtlCol="0">
            <a:spAutoFit/>
          </a:bodyPr>
          <a:lstStyle/>
          <a:p>
            <a:r>
              <a:rPr lang="en-US" sz="3200" b="1" dirty="0">
                <a:solidFill>
                  <a:srgbClr val="FBFFFB"/>
                </a:solidFill>
                <a:latin typeface="Nunito Sans 10pt ExtraBold" pitchFamily="2" charset="0"/>
              </a:rPr>
              <a:t>Improving</a:t>
            </a:r>
            <a:endParaRPr lang="en-GB" sz="3200" b="1" dirty="0">
              <a:solidFill>
                <a:srgbClr val="FBFFFB"/>
              </a:solidFill>
              <a:latin typeface="Nunito Sans 10pt ExtraBold" pitchFamily="2" charset="0"/>
            </a:endParaRPr>
          </a:p>
        </p:txBody>
      </p:sp>
      <p:sp>
        <p:nvSpPr>
          <p:cNvPr id="21" name="TextBox 20">
            <a:extLst>
              <a:ext uri="{FF2B5EF4-FFF2-40B4-BE49-F238E27FC236}">
                <a16:creationId xmlns:a16="http://schemas.microsoft.com/office/drawing/2014/main" id="{1C52AA4C-5C69-B7F8-60AF-94CA32C42BB1}"/>
              </a:ext>
            </a:extLst>
          </p:cNvPr>
          <p:cNvSpPr txBox="1"/>
          <p:nvPr/>
        </p:nvSpPr>
        <p:spPr>
          <a:xfrm>
            <a:off x="6511455" y="1742854"/>
            <a:ext cx="4154315" cy="2677656"/>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BFFFB"/>
                </a:solidFill>
                <a:latin typeface="Nunito Sans 10pt Medium" pitchFamily="2" charset="0"/>
              </a:rPr>
              <a:t>Current knowledge in digital techniques applied to pest detection / monitoring</a:t>
            </a:r>
          </a:p>
          <a:p>
            <a:pPr marL="342900" lvl="0" indent="-342900">
              <a:buFont typeface="Arial" panose="020B0604020202020204" pitchFamily="34" charset="0"/>
              <a:buChar char="•"/>
            </a:pPr>
            <a:endParaRPr lang="en-US" sz="2400" dirty="0">
              <a:solidFill>
                <a:srgbClr val="FBFFFB"/>
              </a:solidFill>
              <a:latin typeface="Nunito Sans 10pt Medium" pitchFamily="2" charset="0"/>
            </a:endParaRPr>
          </a:p>
          <a:p>
            <a:pPr marL="342900" lvl="0" indent="-342900">
              <a:buFont typeface="Arial" panose="020B0604020202020204" pitchFamily="34" charset="0"/>
              <a:buChar char="•"/>
            </a:pPr>
            <a:r>
              <a:rPr lang="en-GB" sz="2400" dirty="0">
                <a:solidFill>
                  <a:srgbClr val="FBFFFB"/>
                </a:solidFill>
                <a:latin typeface="Nunito Sans 10pt Medium" pitchFamily="2" charset="0"/>
              </a:rPr>
              <a:t>Automation processes for pest identification using machine learning and AI</a:t>
            </a:r>
          </a:p>
        </p:txBody>
      </p:sp>
      <p:sp>
        <p:nvSpPr>
          <p:cNvPr id="5" name="TextBox 4">
            <a:extLst>
              <a:ext uri="{FF2B5EF4-FFF2-40B4-BE49-F238E27FC236}">
                <a16:creationId xmlns:a16="http://schemas.microsoft.com/office/drawing/2014/main" id="{42B78E33-21F6-0730-7822-2D803BE9CF64}"/>
              </a:ext>
            </a:extLst>
          </p:cNvPr>
          <p:cNvSpPr txBox="1"/>
          <p:nvPr/>
        </p:nvSpPr>
        <p:spPr>
          <a:xfrm>
            <a:off x="702860" y="2039399"/>
            <a:ext cx="2767119" cy="1723549"/>
          </a:xfrm>
          <a:prstGeom prst="rect">
            <a:avLst/>
          </a:prstGeom>
          <a:noFill/>
        </p:spPr>
        <p:txBody>
          <a:bodyPr wrap="square" rtlCol="0">
            <a:spAutoFit/>
          </a:bodyPr>
          <a:lstStyle/>
          <a:p>
            <a:r>
              <a:rPr lang="en-US" sz="5300" b="1" dirty="0">
                <a:solidFill>
                  <a:srgbClr val="60883C"/>
                </a:solidFill>
                <a:latin typeface="Nunito Sans 10pt ExtraBold" pitchFamily="2" charset="0"/>
              </a:rPr>
              <a:t>Scientific</a:t>
            </a:r>
            <a:r>
              <a:rPr lang="en-US" sz="3200" b="1" dirty="0">
                <a:solidFill>
                  <a:srgbClr val="60883C"/>
                </a:solidFill>
                <a:latin typeface="Nunito Sans 10pt ExtraBold" pitchFamily="2" charset="0"/>
              </a:rPr>
              <a:t> </a:t>
            </a:r>
            <a:endParaRPr lang="en-US" sz="5300" b="1" dirty="0">
              <a:solidFill>
                <a:srgbClr val="60883C"/>
              </a:solidFill>
              <a:latin typeface="Nunito Sans 10pt ExtraBold" pitchFamily="2" charset="0"/>
            </a:endParaRPr>
          </a:p>
          <a:p>
            <a:r>
              <a:rPr lang="en-US" sz="5300" b="1" dirty="0">
                <a:solidFill>
                  <a:srgbClr val="60883C"/>
                </a:solidFill>
                <a:latin typeface="Nunito Sans 10pt ExtraBold" pitchFamily="2" charset="0"/>
              </a:rPr>
              <a:t>level</a:t>
            </a:r>
            <a:endParaRPr lang="en-GB" sz="5300" b="1" dirty="0">
              <a:solidFill>
                <a:srgbClr val="60883C"/>
              </a:solidFill>
              <a:latin typeface="Nunito Sans 10pt ExtraBold" pitchFamily="2" charset="0"/>
            </a:endParaRPr>
          </a:p>
        </p:txBody>
      </p:sp>
      <p:pic>
        <p:nvPicPr>
          <p:cNvPr id="3" name="Graphic 2">
            <a:extLst>
              <a:ext uri="{FF2B5EF4-FFF2-40B4-BE49-F238E27FC236}">
                <a16:creationId xmlns:a16="http://schemas.microsoft.com/office/drawing/2014/main" id="{8546EEA1-C3FB-676F-6009-CD8A886771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860" y="1144892"/>
            <a:ext cx="665982" cy="665982"/>
          </a:xfrm>
          <a:prstGeom prst="rect">
            <a:avLst/>
          </a:prstGeom>
        </p:spPr>
      </p:pic>
    </p:spTree>
    <p:extLst>
      <p:ext uri="{BB962C8B-B14F-4D97-AF65-F5344CB8AC3E}">
        <p14:creationId xmlns:p14="http://schemas.microsoft.com/office/powerpoint/2010/main" val="1076470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8CE6-5F60-7929-7821-5CBDCAEE593C}"/>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B77EC8B-8EF3-A8FD-3DDC-3F696E3CD601}"/>
              </a:ext>
            </a:extLst>
          </p:cNvPr>
          <p:cNvSpPr txBox="1"/>
          <p:nvPr/>
        </p:nvSpPr>
        <p:spPr>
          <a:xfrm>
            <a:off x="6511455" y="1742854"/>
            <a:ext cx="5339464" cy="3046988"/>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FBFFFB"/>
                </a:solidFill>
                <a:latin typeface="Nunito Sans 10pt Medium" pitchFamily="2" charset="0"/>
              </a:rPr>
              <a:t>Remote sensing symptoms detection</a:t>
            </a:r>
          </a:p>
          <a:p>
            <a:pPr marL="342900" lvl="0" indent="-342900">
              <a:buFont typeface="Arial" panose="020B0604020202020204" pitchFamily="34" charset="0"/>
              <a:buChar char="•"/>
            </a:pPr>
            <a:endParaRPr lang="en-US" sz="2400" dirty="0">
              <a:solidFill>
                <a:srgbClr val="FBFFFB"/>
              </a:solidFill>
              <a:latin typeface="Nunito Sans 10pt Medium" pitchFamily="2" charset="0"/>
            </a:endParaRPr>
          </a:p>
          <a:p>
            <a:pPr marL="342900" lvl="0" indent="-342900">
              <a:buFont typeface="Arial" panose="020B0604020202020204" pitchFamily="34" charset="0"/>
              <a:buChar char="•"/>
            </a:pPr>
            <a:r>
              <a:rPr lang="en-US" sz="2400" dirty="0">
                <a:solidFill>
                  <a:srgbClr val="FBFFFB"/>
                </a:solidFill>
                <a:latin typeface="Nunito Sans 10pt Medium" pitchFamily="2" charset="0"/>
              </a:rPr>
              <a:t>Automatic ID</a:t>
            </a:r>
          </a:p>
          <a:p>
            <a:pPr marL="342900" lvl="0" indent="-342900">
              <a:buFont typeface="Arial" panose="020B0604020202020204" pitchFamily="34" charset="0"/>
              <a:buChar char="•"/>
            </a:pPr>
            <a:endParaRPr lang="en-US" sz="2400" dirty="0">
              <a:solidFill>
                <a:srgbClr val="FBFFFB"/>
              </a:solidFill>
              <a:latin typeface="Nunito Sans 10pt Medium" pitchFamily="2" charset="0"/>
            </a:endParaRPr>
          </a:p>
          <a:p>
            <a:pPr marL="342900" lvl="0" indent="-342900">
              <a:buFont typeface="Arial" panose="020B0604020202020204" pitchFamily="34" charset="0"/>
              <a:buChar char="•"/>
            </a:pPr>
            <a:r>
              <a:rPr lang="en-GB" sz="2400" dirty="0">
                <a:solidFill>
                  <a:srgbClr val="FBFFFB"/>
                </a:solidFill>
                <a:latin typeface="Nunito Sans 10pt Medium" pitchFamily="2" charset="0"/>
              </a:rPr>
              <a:t>Proximal tree health scanning tools</a:t>
            </a:r>
          </a:p>
          <a:p>
            <a:pPr marL="342900" lvl="0" indent="-342900">
              <a:buFont typeface="Arial" panose="020B0604020202020204" pitchFamily="34" charset="0"/>
              <a:buChar char="•"/>
            </a:pPr>
            <a:endParaRPr lang="en-GB" sz="2400" dirty="0">
              <a:solidFill>
                <a:srgbClr val="FBFFFB"/>
              </a:solidFill>
              <a:latin typeface="Nunito Sans 10pt Medium" pitchFamily="2" charset="0"/>
            </a:endParaRPr>
          </a:p>
          <a:p>
            <a:pPr marL="342900" lvl="0" indent="-342900">
              <a:buFont typeface="Arial" panose="020B0604020202020204" pitchFamily="34" charset="0"/>
              <a:buChar char="•"/>
            </a:pPr>
            <a:r>
              <a:rPr lang="en-GB" sz="2400" dirty="0">
                <a:solidFill>
                  <a:srgbClr val="FBFFFB"/>
                </a:solidFill>
                <a:latin typeface="Nunito Sans 10pt Medium" pitchFamily="2" charset="0"/>
              </a:rPr>
              <a:t>Methodologies for citizen science campaigns</a:t>
            </a:r>
          </a:p>
        </p:txBody>
      </p:sp>
      <p:sp>
        <p:nvSpPr>
          <p:cNvPr id="6" name="TextBox 5">
            <a:extLst>
              <a:ext uri="{FF2B5EF4-FFF2-40B4-BE49-F238E27FC236}">
                <a16:creationId xmlns:a16="http://schemas.microsoft.com/office/drawing/2014/main" id="{6181F18D-DE9E-8336-BF93-21E268C24E12}"/>
              </a:ext>
            </a:extLst>
          </p:cNvPr>
          <p:cNvSpPr txBox="1"/>
          <p:nvPr/>
        </p:nvSpPr>
        <p:spPr>
          <a:xfrm>
            <a:off x="6511455" y="994707"/>
            <a:ext cx="4333561" cy="584775"/>
          </a:xfrm>
          <a:prstGeom prst="rect">
            <a:avLst/>
          </a:prstGeom>
          <a:noFill/>
        </p:spPr>
        <p:txBody>
          <a:bodyPr wrap="square" rtlCol="0">
            <a:spAutoFit/>
          </a:bodyPr>
          <a:lstStyle/>
          <a:p>
            <a:r>
              <a:rPr lang="en-US" sz="3200" b="1" dirty="0">
                <a:solidFill>
                  <a:srgbClr val="FBFFFB"/>
                </a:solidFill>
                <a:latin typeface="Nunito Sans 10pt ExtraBold" pitchFamily="2" charset="0"/>
              </a:rPr>
              <a:t>Testing and improving</a:t>
            </a:r>
            <a:endParaRPr lang="en-GB" sz="3200" b="1" dirty="0">
              <a:solidFill>
                <a:srgbClr val="FBFFFB"/>
              </a:solidFill>
              <a:latin typeface="Nunito Sans 10pt ExtraBold" pitchFamily="2" charset="0"/>
            </a:endParaRPr>
          </a:p>
        </p:txBody>
      </p:sp>
      <p:pic>
        <p:nvPicPr>
          <p:cNvPr id="2" name="Graphic 1">
            <a:extLst>
              <a:ext uri="{FF2B5EF4-FFF2-40B4-BE49-F238E27FC236}">
                <a16:creationId xmlns:a16="http://schemas.microsoft.com/office/drawing/2014/main" id="{0BADDED0-C97A-1760-FD86-BCDBAD6AE1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860" y="1144892"/>
            <a:ext cx="665982" cy="665982"/>
          </a:xfrm>
          <a:prstGeom prst="rect">
            <a:avLst/>
          </a:prstGeom>
        </p:spPr>
      </p:pic>
      <p:sp>
        <p:nvSpPr>
          <p:cNvPr id="28" name="Oval 27">
            <a:extLst>
              <a:ext uri="{FF2B5EF4-FFF2-40B4-BE49-F238E27FC236}">
                <a16:creationId xmlns:a16="http://schemas.microsoft.com/office/drawing/2014/main" id="{1CD978EA-CD55-9F92-6394-9E80A1778D95}"/>
              </a:ext>
            </a:extLst>
          </p:cNvPr>
          <p:cNvSpPr/>
          <p:nvPr/>
        </p:nvSpPr>
        <p:spPr>
          <a:xfrm>
            <a:off x="1226906" y="6052782"/>
            <a:ext cx="307075" cy="307075"/>
          </a:xfrm>
          <a:prstGeom prst="ellipse">
            <a:avLst/>
          </a:prstGeom>
          <a:solidFill>
            <a:srgbClr val="051F20"/>
          </a:solidFill>
          <a:ln>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4923E42-48F4-577A-35AB-6D1750F91430}"/>
              </a:ext>
            </a:extLst>
          </p:cNvPr>
          <p:cNvSpPr/>
          <p:nvPr/>
        </p:nvSpPr>
        <p:spPr>
          <a:xfrm>
            <a:off x="581794" y="6052782"/>
            <a:ext cx="307075" cy="307075"/>
          </a:xfrm>
          <a:prstGeom prst="ellipse">
            <a:avLst/>
          </a:prstGeom>
          <a:noFill/>
          <a:ln w="3175">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09AD39B-873D-1F96-88D1-97893722160F}"/>
              </a:ext>
            </a:extLst>
          </p:cNvPr>
          <p:cNvSpPr/>
          <p:nvPr/>
        </p:nvSpPr>
        <p:spPr>
          <a:xfrm>
            <a:off x="1872018" y="6052782"/>
            <a:ext cx="307075" cy="307075"/>
          </a:xfrm>
          <a:prstGeom prst="ellipse">
            <a:avLst/>
          </a:prstGeom>
          <a:noFill/>
          <a:ln w="3175">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8D9CD87-D554-A3F5-1C28-817681D24A7D}"/>
              </a:ext>
            </a:extLst>
          </p:cNvPr>
          <p:cNvSpPr txBox="1"/>
          <p:nvPr/>
        </p:nvSpPr>
        <p:spPr>
          <a:xfrm>
            <a:off x="702860" y="2039399"/>
            <a:ext cx="2650933" cy="1723549"/>
          </a:xfrm>
          <a:prstGeom prst="rect">
            <a:avLst/>
          </a:prstGeom>
          <a:noFill/>
        </p:spPr>
        <p:txBody>
          <a:bodyPr wrap="square" rtlCol="0">
            <a:spAutoFit/>
          </a:bodyPr>
          <a:lstStyle/>
          <a:p>
            <a:r>
              <a:rPr lang="en-US" sz="5300" b="1" dirty="0">
                <a:solidFill>
                  <a:srgbClr val="60883C"/>
                </a:solidFill>
                <a:latin typeface="Nunito Sans 10pt ExtraBold" pitchFamily="2" charset="0"/>
              </a:rPr>
              <a:t>Applied</a:t>
            </a:r>
            <a:endParaRPr lang="en-US" sz="3200" b="1" dirty="0">
              <a:solidFill>
                <a:srgbClr val="60883C"/>
              </a:solidFill>
              <a:latin typeface="Nunito Sans 10pt ExtraBold" pitchFamily="2" charset="0"/>
            </a:endParaRPr>
          </a:p>
          <a:p>
            <a:r>
              <a:rPr lang="en-US" sz="5300" b="1" dirty="0">
                <a:solidFill>
                  <a:srgbClr val="60883C"/>
                </a:solidFill>
                <a:latin typeface="Nunito Sans 10pt ExtraBold" pitchFamily="2" charset="0"/>
              </a:rPr>
              <a:t>level</a:t>
            </a:r>
            <a:endParaRPr lang="en-GB" sz="5300" b="1" dirty="0">
              <a:solidFill>
                <a:srgbClr val="60883C"/>
              </a:solidFill>
              <a:latin typeface="Nunito Sans 10pt ExtraBold" pitchFamily="2" charset="0"/>
            </a:endParaRPr>
          </a:p>
        </p:txBody>
      </p:sp>
    </p:spTree>
    <p:extLst>
      <p:ext uri="{BB962C8B-B14F-4D97-AF65-F5344CB8AC3E}">
        <p14:creationId xmlns:p14="http://schemas.microsoft.com/office/powerpoint/2010/main" val="4146542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527E4-35F4-6DE0-8181-62B081E4358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5242DB5-9211-297A-A431-BDAD8384DD1B}"/>
              </a:ext>
            </a:extLst>
          </p:cNvPr>
          <p:cNvSpPr txBox="1"/>
          <p:nvPr/>
        </p:nvSpPr>
        <p:spPr>
          <a:xfrm>
            <a:off x="700665" y="2034285"/>
            <a:ext cx="5384978" cy="1723549"/>
          </a:xfrm>
          <a:prstGeom prst="rect">
            <a:avLst/>
          </a:prstGeom>
          <a:noFill/>
        </p:spPr>
        <p:txBody>
          <a:bodyPr wrap="square" rtlCol="0">
            <a:spAutoFit/>
          </a:bodyPr>
          <a:lstStyle/>
          <a:p>
            <a:r>
              <a:rPr lang="en-US" sz="5300" b="1" dirty="0">
                <a:solidFill>
                  <a:srgbClr val="60883C"/>
                </a:solidFill>
                <a:latin typeface="Nunito Sans 10pt ExtraBold" pitchFamily="2" charset="0"/>
              </a:rPr>
              <a:t>Innovation</a:t>
            </a:r>
            <a:endParaRPr lang="en-US" sz="3200" b="1" dirty="0">
              <a:solidFill>
                <a:srgbClr val="60883C"/>
              </a:solidFill>
              <a:latin typeface="Nunito Sans 10pt ExtraBold" pitchFamily="2" charset="0"/>
            </a:endParaRPr>
          </a:p>
          <a:p>
            <a:r>
              <a:rPr lang="en-US" sz="5300" b="1" dirty="0">
                <a:solidFill>
                  <a:srgbClr val="60883C"/>
                </a:solidFill>
                <a:latin typeface="Nunito Sans 10pt ExtraBold" pitchFamily="2" charset="0"/>
              </a:rPr>
              <a:t>level</a:t>
            </a:r>
            <a:endParaRPr lang="en-GB" sz="5300" b="1" dirty="0">
              <a:solidFill>
                <a:srgbClr val="60883C"/>
              </a:solidFill>
              <a:latin typeface="Nunito Sans 10pt ExtraBold" pitchFamily="2" charset="0"/>
            </a:endParaRPr>
          </a:p>
        </p:txBody>
      </p:sp>
      <p:sp>
        <p:nvSpPr>
          <p:cNvPr id="21" name="TextBox 20">
            <a:extLst>
              <a:ext uri="{FF2B5EF4-FFF2-40B4-BE49-F238E27FC236}">
                <a16:creationId xmlns:a16="http://schemas.microsoft.com/office/drawing/2014/main" id="{E05798B0-5C9A-255E-4832-4DD2E182EE52}"/>
              </a:ext>
            </a:extLst>
          </p:cNvPr>
          <p:cNvSpPr txBox="1"/>
          <p:nvPr/>
        </p:nvSpPr>
        <p:spPr>
          <a:xfrm>
            <a:off x="6511455" y="1742854"/>
            <a:ext cx="5384978" cy="3416320"/>
          </a:xfrm>
          <a:prstGeom prst="rect">
            <a:avLst/>
          </a:prstGeom>
          <a:noFill/>
        </p:spPr>
        <p:txBody>
          <a:bodyPr wrap="square" rtlCol="0">
            <a:spAutoFit/>
          </a:bodyPr>
          <a:lstStyle/>
          <a:p>
            <a:pPr marL="342900" lvl="0" indent="-342900">
              <a:buFont typeface="Arial" panose="020B0604020202020204" pitchFamily="34" charset="0"/>
              <a:buChar char="•"/>
            </a:pPr>
            <a:r>
              <a:rPr lang="en-GB" sz="2400" dirty="0">
                <a:solidFill>
                  <a:srgbClr val="FBFFFB"/>
                </a:solidFill>
                <a:latin typeface="Nunito Sans 10pt Medium" pitchFamily="2" charset="0"/>
              </a:rPr>
              <a:t>A platform for continuous forest monitoring using remote sensing and deep learning</a:t>
            </a:r>
          </a:p>
          <a:p>
            <a:pPr marL="342900" lvl="0" indent="-342900">
              <a:buFont typeface="Arial" panose="020B0604020202020204" pitchFamily="34" charset="0"/>
              <a:buChar char="•"/>
            </a:pPr>
            <a:endParaRPr lang="en-GB" sz="2400" dirty="0">
              <a:solidFill>
                <a:srgbClr val="FBFFFB"/>
              </a:solidFill>
              <a:latin typeface="Nunito Sans 10pt Medium" pitchFamily="2" charset="0"/>
            </a:endParaRPr>
          </a:p>
          <a:p>
            <a:pPr marL="342900" lvl="0" indent="-342900">
              <a:buFont typeface="Arial" panose="020B0604020202020204" pitchFamily="34" charset="0"/>
              <a:buChar char="•"/>
            </a:pPr>
            <a:r>
              <a:rPr lang="en-GB" sz="2400" dirty="0">
                <a:solidFill>
                  <a:srgbClr val="FBFFFB"/>
                </a:solidFill>
                <a:latin typeface="Nunito Sans 10pt Medium" pitchFamily="2" charset="0"/>
              </a:rPr>
              <a:t>Automated monitoring system at the local scale using drones or trap networks</a:t>
            </a:r>
          </a:p>
          <a:p>
            <a:pPr marL="342900" lvl="0" indent="-342900">
              <a:buFont typeface="Arial" panose="020B0604020202020204" pitchFamily="34" charset="0"/>
              <a:buChar char="•"/>
            </a:pPr>
            <a:endParaRPr lang="en-GB" sz="2400" dirty="0">
              <a:solidFill>
                <a:srgbClr val="FBFFFB"/>
              </a:solidFill>
              <a:latin typeface="Nunito Sans 10pt Medium" pitchFamily="2" charset="0"/>
            </a:endParaRPr>
          </a:p>
          <a:p>
            <a:pPr marL="342900" lvl="0" indent="-342900">
              <a:buFont typeface="Arial" panose="020B0604020202020204" pitchFamily="34" charset="0"/>
              <a:buChar char="•"/>
            </a:pPr>
            <a:r>
              <a:rPr lang="en-GB" sz="2400" dirty="0">
                <a:solidFill>
                  <a:srgbClr val="FBFFFB"/>
                </a:solidFill>
                <a:latin typeface="Nunito Sans 10pt Medium" pitchFamily="2" charset="0"/>
              </a:rPr>
              <a:t>Automatic systems for imaging pest ID</a:t>
            </a:r>
          </a:p>
        </p:txBody>
      </p:sp>
      <p:sp>
        <p:nvSpPr>
          <p:cNvPr id="16" name="Oval 15">
            <a:extLst>
              <a:ext uri="{FF2B5EF4-FFF2-40B4-BE49-F238E27FC236}">
                <a16:creationId xmlns:a16="http://schemas.microsoft.com/office/drawing/2014/main" id="{DAE96167-4805-FB3C-DA4F-EE1F11BB5C2F}"/>
              </a:ext>
            </a:extLst>
          </p:cNvPr>
          <p:cNvSpPr/>
          <p:nvPr/>
        </p:nvSpPr>
        <p:spPr>
          <a:xfrm>
            <a:off x="2025555" y="6052782"/>
            <a:ext cx="307075" cy="307075"/>
          </a:xfrm>
          <a:prstGeom prst="ellipse">
            <a:avLst/>
          </a:prstGeom>
          <a:solidFill>
            <a:srgbClr val="051F20"/>
          </a:solidFill>
          <a:ln>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15365EC-4EA3-B025-0F22-673C2AC6F1D8}"/>
              </a:ext>
            </a:extLst>
          </p:cNvPr>
          <p:cNvSpPr/>
          <p:nvPr/>
        </p:nvSpPr>
        <p:spPr>
          <a:xfrm>
            <a:off x="581794" y="6052782"/>
            <a:ext cx="307075" cy="307075"/>
          </a:xfrm>
          <a:prstGeom prst="ellipse">
            <a:avLst/>
          </a:prstGeom>
          <a:noFill/>
          <a:ln w="3175">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1E2E54EA-05BB-85B3-F6FA-4FC62D8C0BBC}"/>
              </a:ext>
            </a:extLst>
          </p:cNvPr>
          <p:cNvSpPr/>
          <p:nvPr/>
        </p:nvSpPr>
        <p:spPr>
          <a:xfrm>
            <a:off x="1303674" y="6052782"/>
            <a:ext cx="307075" cy="307075"/>
          </a:xfrm>
          <a:prstGeom prst="ellipse">
            <a:avLst/>
          </a:prstGeom>
          <a:noFill/>
          <a:ln w="3175">
            <a:solidFill>
              <a:srgbClr val="051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D78F81A-0444-D247-81F9-F20048CE32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860" y="1144891"/>
            <a:ext cx="665983" cy="665983"/>
          </a:xfrm>
          <a:prstGeom prst="rect">
            <a:avLst/>
          </a:prstGeom>
        </p:spPr>
      </p:pic>
      <p:sp>
        <p:nvSpPr>
          <p:cNvPr id="10" name="TextBox 5">
            <a:extLst>
              <a:ext uri="{FF2B5EF4-FFF2-40B4-BE49-F238E27FC236}">
                <a16:creationId xmlns:a16="http://schemas.microsoft.com/office/drawing/2014/main" id="{9900F91F-FA9A-CC9E-6DCE-AA881A737653}"/>
              </a:ext>
            </a:extLst>
          </p:cNvPr>
          <p:cNvSpPr txBox="1"/>
          <p:nvPr/>
        </p:nvSpPr>
        <p:spPr>
          <a:xfrm>
            <a:off x="6511455" y="994707"/>
            <a:ext cx="4333561" cy="584775"/>
          </a:xfrm>
          <a:prstGeom prst="rect">
            <a:avLst/>
          </a:prstGeom>
          <a:noFill/>
        </p:spPr>
        <p:txBody>
          <a:bodyPr wrap="square" rtlCol="0">
            <a:spAutoFit/>
          </a:bodyPr>
          <a:lstStyle/>
          <a:p>
            <a:r>
              <a:rPr lang="en-US" sz="3200" b="1" dirty="0">
                <a:solidFill>
                  <a:srgbClr val="FBFFFB"/>
                </a:solidFill>
                <a:latin typeface="Nunito Sans 10pt ExtraBold" pitchFamily="2" charset="0"/>
              </a:rPr>
              <a:t>Developing</a:t>
            </a:r>
            <a:endParaRPr lang="en-GB" sz="3200" b="1" dirty="0">
              <a:solidFill>
                <a:srgbClr val="FBFFFB"/>
              </a:solidFill>
              <a:latin typeface="Nunito Sans 10pt ExtraBold" pitchFamily="2" charset="0"/>
            </a:endParaRPr>
          </a:p>
        </p:txBody>
      </p:sp>
    </p:spTree>
    <p:extLst>
      <p:ext uri="{BB962C8B-B14F-4D97-AF65-F5344CB8AC3E}">
        <p14:creationId xmlns:p14="http://schemas.microsoft.com/office/powerpoint/2010/main" val="426278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FFB"/>
        </a:solidFill>
        <a:effectLst/>
      </p:bgPr>
    </p:bg>
    <p:spTree>
      <p:nvGrpSpPr>
        <p:cNvPr id="1" name="">
          <a:extLst>
            <a:ext uri="{FF2B5EF4-FFF2-40B4-BE49-F238E27FC236}">
              <a16:creationId xmlns:a16="http://schemas.microsoft.com/office/drawing/2014/main" id="{9D3590CA-F994-8ACA-C018-733968CC64BE}"/>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65064AC9-9275-447E-3599-DB86D2CED014}"/>
              </a:ext>
            </a:extLst>
          </p:cNvPr>
          <p:cNvSpPr txBox="1"/>
          <p:nvPr/>
        </p:nvSpPr>
        <p:spPr>
          <a:xfrm>
            <a:off x="3604634" y="504689"/>
            <a:ext cx="4982731" cy="584775"/>
          </a:xfrm>
          <a:prstGeom prst="rect">
            <a:avLst/>
          </a:prstGeom>
          <a:noFill/>
        </p:spPr>
        <p:txBody>
          <a:bodyPr wrap="square" rtlCol="0">
            <a:spAutoFit/>
          </a:bodyPr>
          <a:lstStyle/>
          <a:p>
            <a:pPr algn="ctr"/>
            <a:r>
              <a:rPr lang="en-US" sz="3200" b="1" dirty="0">
                <a:solidFill>
                  <a:srgbClr val="60883C"/>
                </a:solidFill>
                <a:latin typeface="Nunito Sans 10pt ExtraBold" pitchFamily="2" charset="0"/>
              </a:rPr>
              <a:t>Target regulated pests</a:t>
            </a:r>
            <a:endParaRPr lang="en-GB" sz="3200" b="1" dirty="0">
              <a:solidFill>
                <a:srgbClr val="60883C"/>
              </a:solidFill>
              <a:latin typeface="Nunito Sans 10pt ExtraBold" pitchFamily="2" charset="0"/>
            </a:endParaRPr>
          </a:p>
        </p:txBody>
      </p:sp>
      <p:grpSp>
        <p:nvGrpSpPr>
          <p:cNvPr id="22" name="Group 21">
            <a:extLst>
              <a:ext uri="{FF2B5EF4-FFF2-40B4-BE49-F238E27FC236}">
                <a16:creationId xmlns:a16="http://schemas.microsoft.com/office/drawing/2014/main" id="{AF443FC5-C9C8-74C1-758A-57CDE4BCEF0C}"/>
              </a:ext>
            </a:extLst>
          </p:cNvPr>
          <p:cNvGrpSpPr/>
          <p:nvPr/>
        </p:nvGrpSpPr>
        <p:grpSpPr>
          <a:xfrm>
            <a:off x="9835602" y="1803316"/>
            <a:ext cx="1429040" cy="1429040"/>
            <a:chOff x="7837650" y="2370365"/>
            <a:chExt cx="1330777" cy="1330777"/>
          </a:xfrm>
        </p:grpSpPr>
        <p:sp>
          <p:nvSpPr>
            <p:cNvPr id="12" name="Oval 11">
              <a:extLst>
                <a:ext uri="{FF2B5EF4-FFF2-40B4-BE49-F238E27FC236}">
                  <a16:creationId xmlns:a16="http://schemas.microsoft.com/office/drawing/2014/main" id="{9336174D-99D4-C1D4-DDD3-B0FC2C97D01D}"/>
                </a:ext>
              </a:extLst>
            </p:cNvPr>
            <p:cNvSpPr/>
            <p:nvPr/>
          </p:nvSpPr>
          <p:spPr>
            <a:xfrm>
              <a:off x="7837650" y="2370365"/>
              <a:ext cx="1330777" cy="1330777"/>
            </a:xfrm>
            <a:prstGeom prst="ellipse">
              <a:avLst/>
            </a:prstGeom>
            <a:solidFill>
              <a:srgbClr val="FBFFF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a:extLst>
                <a:ext uri="{FF2B5EF4-FFF2-40B4-BE49-F238E27FC236}">
                  <a16:creationId xmlns:a16="http://schemas.microsoft.com/office/drawing/2014/main" id="{8EFEEBAB-AA6C-EFE7-3E11-8F111DA153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4774" y="2699166"/>
              <a:ext cx="950306" cy="729834"/>
            </a:xfrm>
            <a:prstGeom prst="rect">
              <a:avLst/>
            </a:prstGeom>
          </p:spPr>
        </p:pic>
      </p:grpSp>
      <p:sp>
        <p:nvSpPr>
          <p:cNvPr id="23" name="TextBox 22">
            <a:extLst>
              <a:ext uri="{FF2B5EF4-FFF2-40B4-BE49-F238E27FC236}">
                <a16:creationId xmlns:a16="http://schemas.microsoft.com/office/drawing/2014/main" id="{A3DCA784-FC7C-C66A-4F08-C90B38537E7B}"/>
              </a:ext>
            </a:extLst>
          </p:cNvPr>
          <p:cNvSpPr txBox="1"/>
          <p:nvPr/>
        </p:nvSpPr>
        <p:spPr>
          <a:xfrm>
            <a:off x="1061527" y="3348999"/>
            <a:ext cx="1109468" cy="523220"/>
          </a:xfrm>
          <a:prstGeom prst="rect">
            <a:avLst/>
          </a:prstGeom>
          <a:noFill/>
        </p:spPr>
        <p:txBody>
          <a:bodyPr wrap="square" rtlCol="0">
            <a:spAutoFit/>
          </a:bodyPr>
          <a:lstStyle/>
          <a:p>
            <a:pPr algn="ctr"/>
            <a:r>
              <a:rPr lang="en-GB" sz="2800" b="1" dirty="0">
                <a:solidFill>
                  <a:srgbClr val="051F20"/>
                </a:solidFill>
                <a:latin typeface="Nunito Sans 10pt ExtraBold" pitchFamily="2" charset="0"/>
              </a:rPr>
              <a:t>Fungi</a:t>
            </a:r>
          </a:p>
        </p:txBody>
      </p:sp>
      <p:sp>
        <p:nvSpPr>
          <p:cNvPr id="24" name="TextBox 23">
            <a:extLst>
              <a:ext uri="{FF2B5EF4-FFF2-40B4-BE49-F238E27FC236}">
                <a16:creationId xmlns:a16="http://schemas.microsoft.com/office/drawing/2014/main" id="{B1B854C3-E2DB-A588-7408-CF6972C3E555}"/>
              </a:ext>
            </a:extLst>
          </p:cNvPr>
          <p:cNvSpPr txBox="1"/>
          <p:nvPr/>
        </p:nvSpPr>
        <p:spPr>
          <a:xfrm>
            <a:off x="242008" y="3912044"/>
            <a:ext cx="4228778" cy="1200329"/>
          </a:xfrm>
          <a:prstGeom prst="rect">
            <a:avLst/>
          </a:prstGeom>
          <a:noFill/>
        </p:spPr>
        <p:txBody>
          <a:bodyPr wrap="square" rtlCol="0">
            <a:spAutoFit/>
          </a:bodyPr>
          <a:lstStyle/>
          <a:p>
            <a:pPr marL="285750" indent="-285750">
              <a:buFont typeface="Arial" panose="020B0604020202020204" pitchFamily="34" charset="0"/>
              <a:buChar char="•"/>
            </a:pPr>
            <a:r>
              <a:rPr lang="en-GB" sz="2400" i="1" dirty="0">
                <a:solidFill>
                  <a:srgbClr val="051F20"/>
                </a:solidFill>
                <a:latin typeface="Nunito Sans 10pt" pitchFamily="2" charset="0"/>
              </a:rPr>
              <a:t>Ceratocystis platani </a:t>
            </a:r>
            <a:endParaRPr lang="bg-BG" sz="2400" i="1" dirty="0">
              <a:solidFill>
                <a:srgbClr val="051F20"/>
              </a:solidFill>
              <a:latin typeface="Nunito Sans 10pt" pitchFamily="2" charset="0"/>
            </a:endParaRPr>
          </a:p>
          <a:p>
            <a:pPr marL="285750" indent="-285750">
              <a:buFont typeface="Arial" panose="020B0604020202020204" pitchFamily="34" charset="0"/>
              <a:buChar char="•"/>
            </a:pPr>
            <a:r>
              <a:rPr lang="en-GB" sz="2400" i="1" dirty="0">
                <a:solidFill>
                  <a:srgbClr val="051F20"/>
                </a:solidFill>
                <a:latin typeface="Nunito Sans 10pt" pitchFamily="2" charset="0"/>
              </a:rPr>
              <a:t>Cryphonectria</a:t>
            </a:r>
            <a:r>
              <a:rPr lang="bg-BG" sz="2400" i="1" dirty="0">
                <a:solidFill>
                  <a:srgbClr val="051F20"/>
                </a:solidFill>
                <a:latin typeface="Nunito Sans 10pt" pitchFamily="2" charset="0"/>
              </a:rPr>
              <a:t> </a:t>
            </a:r>
            <a:r>
              <a:rPr lang="en-GB" sz="2400" i="1" dirty="0">
                <a:solidFill>
                  <a:srgbClr val="051F20"/>
                </a:solidFill>
                <a:latin typeface="Nunito Sans 10pt" pitchFamily="2" charset="0"/>
              </a:rPr>
              <a:t>parasitica</a:t>
            </a:r>
          </a:p>
          <a:p>
            <a:pPr marL="285750" indent="-285750">
              <a:buFont typeface="Arial" panose="020B0604020202020204" pitchFamily="34" charset="0"/>
              <a:buChar char="•"/>
            </a:pPr>
            <a:r>
              <a:rPr lang="en-GB" sz="2400" i="1" dirty="0">
                <a:solidFill>
                  <a:srgbClr val="051F20"/>
                </a:solidFill>
                <a:latin typeface="Nunito Sans 10pt" pitchFamily="2" charset="0"/>
              </a:rPr>
              <a:t>Fusarium circinatum </a:t>
            </a:r>
          </a:p>
        </p:txBody>
      </p:sp>
      <p:sp>
        <p:nvSpPr>
          <p:cNvPr id="25" name="TextBox 24">
            <a:extLst>
              <a:ext uri="{FF2B5EF4-FFF2-40B4-BE49-F238E27FC236}">
                <a16:creationId xmlns:a16="http://schemas.microsoft.com/office/drawing/2014/main" id="{81909A81-8576-8A9C-958D-B861445A2E24}"/>
              </a:ext>
            </a:extLst>
          </p:cNvPr>
          <p:cNvSpPr txBox="1"/>
          <p:nvPr/>
        </p:nvSpPr>
        <p:spPr>
          <a:xfrm>
            <a:off x="5321757" y="3348999"/>
            <a:ext cx="1267935" cy="523220"/>
          </a:xfrm>
          <a:prstGeom prst="rect">
            <a:avLst/>
          </a:prstGeom>
          <a:noFill/>
        </p:spPr>
        <p:txBody>
          <a:bodyPr wrap="square" rtlCol="0">
            <a:spAutoFit/>
          </a:bodyPr>
          <a:lstStyle/>
          <a:p>
            <a:pPr algn="ctr"/>
            <a:r>
              <a:rPr lang="en-GB" sz="2800" b="1" dirty="0">
                <a:solidFill>
                  <a:srgbClr val="051F20"/>
                </a:solidFill>
                <a:latin typeface="Nunito Sans 10pt ExtraBold" pitchFamily="2" charset="0"/>
              </a:rPr>
              <a:t>Insects</a:t>
            </a:r>
          </a:p>
        </p:txBody>
      </p:sp>
      <p:sp>
        <p:nvSpPr>
          <p:cNvPr id="26" name="TextBox 25">
            <a:extLst>
              <a:ext uri="{FF2B5EF4-FFF2-40B4-BE49-F238E27FC236}">
                <a16:creationId xmlns:a16="http://schemas.microsoft.com/office/drawing/2014/main" id="{113FDF1A-829B-6D86-A593-36934500D289}"/>
              </a:ext>
            </a:extLst>
          </p:cNvPr>
          <p:cNvSpPr txBox="1"/>
          <p:nvPr/>
        </p:nvSpPr>
        <p:spPr>
          <a:xfrm>
            <a:off x="4255213" y="3912044"/>
            <a:ext cx="4228778" cy="1938992"/>
          </a:xfrm>
          <a:prstGeom prst="rect">
            <a:avLst/>
          </a:prstGeom>
          <a:noFill/>
        </p:spPr>
        <p:txBody>
          <a:bodyPr wrap="square" rtlCol="0">
            <a:spAutoFit/>
          </a:bodyPr>
          <a:lstStyle/>
          <a:p>
            <a:pPr marL="285750" indent="-285750">
              <a:buFont typeface="Arial" panose="020B0604020202020204" pitchFamily="34" charset="0"/>
              <a:buChar char="•"/>
            </a:pPr>
            <a:r>
              <a:rPr lang="en-GB" sz="2400" i="1" dirty="0" err="1">
                <a:solidFill>
                  <a:srgbClr val="051F20"/>
                </a:solidFill>
                <a:latin typeface="Nunito Sans 10pt" pitchFamily="2" charset="0"/>
              </a:rPr>
              <a:t>Agrilus</a:t>
            </a:r>
            <a:r>
              <a:rPr lang="en-GB" sz="2400" i="1" dirty="0">
                <a:solidFill>
                  <a:srgbClr val="051F20"/>
                </a:solidFill>
                <a:latin typeface="Nunito Sans 10pt" pitchFamily="2" charset="0"/>
              </a:rPr>
              <a:t> </a:t>
            </a:r>
            <a:r>
              <a:rPr lang="en-GB" sz="2400" i="1" dirty="0" err="1">
                <a:solidFill>
                  <a:srgbClr val="051F20"/>
                </a:solidFill>
                <a:latin typeface="Nunito Sans 10pt" pitchFamily="2" charset="0"/>
              </a:rPr>
              <a:t>anxius</a:t>
            </a:r>
            <a:endParaRPr lang="bg-BG" sz="2400" i="1" dirty="0">
              <a:solidFill>
                <a:srgbClr val="051F20"/>
              </a:solidFill>
              <a:latin typeface="Nunito Sans 10pt" pitchFamily="2" charset="0"/>
            </a:endParaRPr>
          </a:p>
          <a:p>
            <a:pPr marL="285750" indent="-285750">
              <a:buFont typeface="Arial" panose="020B0604020202020204" pitchFamily="34" charset="0"/>
              <a:buChar char="•"/>
            </a:pPr>
            <a:r>
              <a:rPr lang="en-GB" sz="2400" i="1" dirty="0" err="1">
                <a:solidFill>
                  <a:srgbClr val="051F20"/>
                </a:solidFill>
                <a:latin typeface="Nunito Sans 10pt" pitchFamily="2" charset="0"/>
              </a:rPr>
              <a:t>Agrilus</a:t>
            </a:r>
            <a:r>
              <a:rPr lang="en-GB" sz="2400" i="1" dirty="0">
                <a:solidFill>
                  <a:srgbClr val="051F20"/>
                </a:solidFill>
                <a:latin typeface="Nunito Sans 10pt" pitchFamily="2" charset="0"/>
              </a:rPr>
              <a:t> </a:t>
            </a:r>
            <a:r>
              <a:rPr lang="en-GB" sz="2400" i="1" dirty="0" err="1">
                <a:solidFill>
                  <a:srgbClr val="051F20"/>
                </a:solidFill>
                <a:latin typeface="Nunito Sans 10pt" pitchFamily="2" charset="0"/>
              </a:rPr>
              <a:t>planipennis</a:t>
            </a:r>
            <a:endParaRPr lang="en-GB" sz="2400" i="1" dirty="0">
              <a:solidFill>
                <a:srgbClr val="051F20"/>
              </a:solidFill>
              <a:latin typeface="Nunito Sans 10pt" pitchFamily="2" charset="0"/>
            </a:endParaRPr>
          </a:p>
          <a:p>
            <a:pPr marL="285750" indent="-285750">
              <a:buFont typeface="Arial" panose="020B0604020202020204" pitchFamily="34" charset="0"/>
              <a:buChar char="•"/>
            </a:pPr>
            <a:r>
              <a:rPr lang="en-GB" sz="2400" i="1" dirty="0">
                <a:solidFill>
                  <a:srgbClr val="051F20"/>
                </a:solidFill>
                <a:latin typeface="Nunito Sans 10pt" pitchFamily="2" charset="0"/>
              </a:rPr>
              <a:t>Ips typographus</a:t>
            </a:r>
          </a:p>
          <a:p>
            <a:pPr marL="285750" indent="-285750">
              <a:buFont typeface="Arial" panose="020B0604020202020204" pitchFamily="34" charset="0"/>
              <a:buChar char="•"/>
            </a:pPr>
            <a:r>
              <a:rPr lang="en-GB" sz="2400" i="1" dirty="0" err="1">
                <a:solidFill>
                  <a:srgbClr val="051F20"/>
                </a:solidFill>
                <a:latin typeface="Nunito Sans 10pt" pitchFamily="2" charset="0"/>
              </a:rPr>
              <a:t>Thaumetopoea</a:t>
            </a:r>
            <a:r>
              <a:rPr lang="en-GB" sz="2400" i="1" dirty="0">
                <a:solidFill>
                  <a:srgbClr val="051F20"/>
                </a:solidFill>
                <a:latin typeface="Nunito Sans 10pt" pitchFamily="2" charset="0"/>
              </a:rPr>
              <a:t> </a:t>
            </a:r>
            <a:r>
              <a:rPr lang="en-GB" sz="2400" i="1" dirty="0" err="1">
                <a:solidFill>
                  <a:srgbClr val="051F20"/>
                </a:solidFill>
                <a:latin typeface="Nunito Sans 10pt" pitchFamily="2" charset="0"/>
              </a:rPr>
              <a:t>pityocampa</a:t>
            </a:r>
            <a:r>
              <a:rPr lang="en-GB" sz="2400" i="1" dirty="0">
                <a:solidFill>
                  <a:srgbClr val="051F20"/>
                </a:solidFill>
                <a:latin typeface="Nunito Sans 10pt" pitchFamily="2" charset="0"/>
              </a:rPr>
              <a:t> </a:t>
            </a:r>
          </a:p>
          <a:p>
            <a:pPr marL="285750" indent="-285750">
              <a:buFont typeface="Arial" panose="020B0604020202020204" pitchFamily="34" charset="0"/>
              <a:buChar char="•"/>
            </a:pPr>
            <a:r>
              <a:rPr lang="en-GB" sz="2400" i="1" dirty="0" err="1">
                <a:solidFill>
                  <a:srgbClr val="051F20"/>
                </a:solidFill>
                <a:latin typeface="Nunito Sans 10pt" pitchFamily="2" charset="0"/>
              </a:rPr>
              <a:t>Thaumetopoea</a:t>
            </a:r>
            <a:r>
              <a:rPr lang="en-GB" sz="2400" i="1" dirty="0">
                <a:solidFill>
                  <a:srgbClr val="051F20"/>
                </a:solidFill>
                <a:latin typeface="Nunito Sans 10pt" pitchFamily="2" charset="0"/>
              </a:rPr>
              <a:t> processionea</a:t>
            </a:r>
          </a:p>
        </p:txBody>
      </p:sp>
      <p:sp>
        <p:nvSpPr>
          <p:cNvPr id="27" name="TextBox 26">
            <a:extLst>
              <a:ext uri="{FF2B5EF4-FFF2-40B4-BE49-F238E27FC236}">
                <a16:creationId xmlns:a16="http://schemas.microsoft.com/office/drawing/2014/main" id="{40AE2BA0-A7D5-80FE-492B-991935DB604E}"/>
              </a:ext>
            </a:extLst>
          </p:cNvPr>
          <p:cNvSpPr txBox="1"/>
          <p:nvPr/>
        </p:nvSpPr>
        <p:spPr>
          <a:xfrm>
            <a:off x="9522135" y="3348999"/>
            <a:ext cx="2135197" cy="523220"/>
          </a:xfrm>
          <a:prstGeom prst="rect">
            <a:avLst/>
          </a:prstGeom>
          <a:noFill/>
        </p:spPr>
        <p:txBody>
          <a:bodyPr wrap="square" rtlCol="0">
            <a:spAutoFit/>
          </a:bodyPr>
          <a:lstStyle/>
          <a:p>
            <a:pPr algn="ctr"/>
            <a:r>
              <a:rPr lang="en-GB" sz="2800" b="1" dirty="0">
                <a:solidFill>
                  <a:srgbClr val="051F20"/>
                </a:solidFill>
                <a:latin typeface="Nunito Sans 10pt ExtraBold" pitchFamily="2" charset="0"/>
              </a:rPr>
              <a:t>Nematode</a:t>
            </a:r>
          </a:p>
        </p:txBody>
      </p:sp>
      <p:sp>
        <p:nvSpPr>
          <p:cNvPr id="28" name="TextBox 27">
            <a:extLst>
              <a:ext uri="{FF2B5EF4-FFF2-40B4-BE49-F238E27FC236}">
                <a16:creationId xmlns:a16="http://schemas.microsoft.com/office/drawing/2014/main" id="{DCBD51B5-2E0E-9EFE-6A5A-18A7FAAF2847}"/>
              </a:ext>
            </a:extLst>
          </p:cNvPr>
          <p:cNvSpPr txBox="1"/>
          <p:nvPr/>
        </p:nvSpPr>
        <p:spPr>
          <a:xfrm>
            <a:off x="8990477" y="3912044"/>
            <a:ext cx="2826896" cy="830997"/>
          </a:xfrm>
          <a:prstGeom prst="rect">
            <a:avLst/>
          </a:prstGeom>
          <a:noFill/>
        </p:spPr>
        <p:txBody>
          <a:bodyPr wrap="square" rtlCol="0">
            <a:spAutoFit/>
          </a:bodyPr>
          <a:lstStyle/>
          <a:p>
            <a:pPr marL="285750" indent="-285750">
              <a:buFont typeface="Arial" panose="020B0604020202020204" pitchFamily="34" charset="0"/>
              <a:buChar char="•"/>
            </a:pPr>
            <a:r>
              <a:rPr lang="en-GB" sz="2400" i="1" dirty="0">
                <a:solidFill>
                  <a:srgbClr val="051F20"/>
                </a:solidFill>
                <a:latin typeface="Nunito Sans 10pt" pitchFamily="2" charset="0"/>
              </a:rPr>
              <a:t>Bursaphelenchus xylophilus</a:t>
            </a:r>
          </a:p>
        </p:txBody>
      </p:sp>
      <p:grpSp>
        <p:nvGrpSpPr>
          <p:cNvPr id="14" name="Gruppo 13">
            <a:extLst>
              <a:ext uri="{FF2B5EF4-FFF2-40B4-BE49-F238E27FC236}">
                <a16:creationId xmlns:a16="http://schemas.microsoft.com/office/drawing/2014/main" id="{C58AD203-93F2-18E2-FFB7-18A39A5EFD2F}"/>
              </a:ext>
            </a:extLst>
          </p:cNvPr>
          <p:cNvGrpSpPr/>
          <p:nvPr/>
        </p:nvGrpSpPr>
        <p:grpSpPr>
          <a:xfrm>
            <a:off x="5241205" y="1786234"/>
            <a:ext cx="1429040" cy="1429666"/>
            <a:chOff x="4828065" y="2208833"/>
            <a:chExt cx="1429040" cy="1429666"/>
          </a:xfrm>
        </p:grpSpPr>
        <p:grpSp>
          <p:nvGrpSpPr>
            <p:cNvPr id="21" name="Group 20">
              <a:extLst>
                <a:ext uri="{FF2B5EF4-FFF2-40B4-BE49-F238E27FC236}">
                  <a16:creationId xmlns:a16="http://schemas.microsoft.com/office/drawing/2014/main" id="{2CD17C7A-B063-47F3-E731-B09A0D4897DD}"/>
                </a:ext>
              </a:extLst>
            </p:cNvPr>
            <p:cNvGrpSpPr/>
            <p:nvPr/>
          </p:nvGrpSpPr>
          <p:grpSpPr>
            <a:xfrm>
              <a:off x="4828065" y="2209459"/>
              <a:ext cx="1429040" cy="1429040"/>
              <a:chOff x="4842346" y="2457450"/>
              <a:chExt cx="1193406" cy="1193406"/>
            </a:xfrm>
          </p:grpSpPr>
          <p:sp>
            <p:nvSpPr>
              <p:cNvPr id="9" name="Oval 8">
                <a:extLst>
                  <a:ext uri="{FF2B5EF4-FFF2-40B4-BE49-F238E27FC236}">
                    <a16:creationId xmlns:a16="http://schemas.microsoft.com/office/drawing/2014/main" id="{F8283F80-5078-2894-5F97-0AF9B0994E24}"/>
                  </a:ext>
                </a:extLst>
              </p:cNvPr>
              <p:cNvSpPr/>
              <p:nvPr/>
            </p:nvSpPr>
            <p:spPr>
              <a:xfrm>
                <a:off x="4842346" y="2457450"/>
                <a:ext cx="1193406" cy="1193406"/>
              </a:xfrm>
              <a:prstGeom prst="ellipse">
                <a:avLst/>
              </a:prstGeom>
              <a:solidFill>
                <a:srgbClr val="FBF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Graphic 5">
                <a:extLst>
                  <a:ext uri="{FF2B5EF4-FFF2-40B4-BE49-F238E27FC236}">
                    <a16:creationId xmlns:a16="http://schemas.microsoft.com/office/drawing/2014/main" id="{5958F0DD-C8C2-E1B5-2F07-F1F4B88B64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6597" y="2590580"/>
                <a:ext cx="916748" cy="954631"/>
              </a:xfrm>
              <a:prstGeom prst="rect">
                <a:avLst/>
              </a:prstGeom>
            </p:spPr>
          </p:pic>
        </p:grpSp>
        <p:sp>
          <p:nvSpPr>
            <p:cNvPr id="3" name="Ovale 2">
              <a:extLst>
                <a:ext uri="{FF2B5EF4-FFF2-40B4-BE49-F238E27FC236}">
                  <a16:creationId xmlns:a16="http://schemas.microsoft.com/office/drawing/2014/main" id="{23B8B5A2-3B2E-C755-FD9E-9B3180CD7327}"/>
                </a:ext>
              </a:extLst>
            </p:cNvPr>
            <p:cNvSpPr/>
            <p:nvPr/>
          </p:nvSpPr>
          <p:spPr>
            <a:xfrm>
              <a:off x="4828065" y="2208833"/>
              <a:ext cx="1429040" cy="14290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a:extLst>
              <a:ext uri="{FF2B5EF4-FFF2-40B4-BE49-F238E27FC236}">
                <a16:creationId xmlns:a16="http://schemas.microsoft.com/office/drawing/2014/main" id="{113044E6-9A7D-FF78-A258-4C966012DB8F}"/>
              </a:ext>
            </a:extLst>
          </p:cNvPr>
          <p:cNvGrpSpPr/>
          <p:nvPr/>
        </p:nvGrpSpPr>
        <p:grpSpPr>
          <a:xfrm>
            <a:off x="927357" y="1739584"/>
            <a:ext cx="1429041" cy="1434744"/>
            <a:chOff x="1287439" y="2208833"/>
            <a:chExt cx="1429041" cy="1434744"/>
          </a:xfrm>
        </p:grpSpPr>
        <p:grpSp>
          <p:nvGrpSpPr>
            <p:cNvPr id="13" name="Group 12">
              <a:extLst>
                <a:ext uri="{FF2B5EF4-FFF2-40B4-BE49-F238E27FC236}">
                  <a16:creationId xmlns:a16="http://schemas.microsoft.com/office/drawing/2014/main" id="{396BCABB-D8A7-774C-3BD0-741716DE73BE}"/>
                </a:ext>
              </a:extLst>
            </p:cNvPr>
            <p:cNvGrpSpPr/>
            <p:nvPr/>
          </p:nvGrpSpPr>
          <p:grpSpPr>
            <a:xfrm>
              <a:off x="1287440" y="2214537"/>
              <a:ext cx="1429040" cy="1429040"/>
              <a:chOff x="1699146" y="2430721"/>
              <a:chExt cx="1193406" cy="1193406"/>
            </a:xfrm>
          </p:grpSpPr>
          <p:sp>
            <p:nvSpPr>
              <p:cNvPr id="2" name="Oval 1">
                <a:extLst>
                  <a:ext uri="{FF2B5EF4-FFF2-40B4-BE49-F238E27FC236}">
                    <a16:creationId xmlns:a16="http://schemas.microsoft.com/office/drawing/2014/main" id="{951BE844-5BDF-844B-7D56-B1C9FCFDC4F7}"/>
                  </a:ext>
                </a:extLst>
              </p:cNvPr>
              <p:cNvSpPr/>
              <p:nvPr/>
            </p:nvSpPr>
            <p:spPr>
              <a:xfrm>
                <a:off x="1699146" y="2430721"/>
                <a:ext cx="1193406" cy="1193406"/>
              </a:xfrm>
              <a:prstGeom prst="ellipse">
                <a:avLst/>
              </a:prstGeom>
              <a:solidFill>
                <a:srgbClr val="FBF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8D409585-9EFA-E647-802E-B654599857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3119" y="2604833"/>
                <a:ext cx="722675" cy="837647"/>
              </a:xfrm>
              <a:prstGeom prst="rect">
                <a:avLst/>
              </a:prstGeom>
            </p:spPr>
          </p:pic>
        </p:grpSp>
        <p:sp>
          <p:nvSpPr>
            <p:cNvPr id="10" name="Ovale 9">
              <a:extLst>
                <a:ext uri="{FF2B5EF4-FFF2-40B4-BE49-F238E27FC236}">
                  <a16:creationId xmlns:a16="http://schemas.microsoft.com/office/drawing/2014/main" id="{909422EB-0F93-1946-53F4-574760650A80}"/>
                </a:ext>
              </a:extLst>
            </p:cNvPr>
            <p:cNvSpPr/>
            <p:nvPr/>
          </p:nvSpPr>
          <p:spPr>
            <a:xfrm>
              <a:off x="1287439" y="2208833"/>
              <a:ext cx="1429040" cy="14290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8423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FCFDCF-64F6-6B97-9569-A2991530828F}"/>
              </a:ext>
            </a:extLst>
          </p:cNvPr>
          <p:cNvSpPr txBox="1"/>
          <p:nvPr/>
        </p:nvSpPr>
        <p:spPr>
          <a:xfrm>
            <a:off x="680078" y="2567226"/>
            <a:ext cx="4802108" cy="1723549"/>
          </a:xfrm>
          <a:prstGeom prst="rect">
            <a:avLst/>
          </a:prstGeom>
          <a:noFill/>
        </p:spPr>
        <p:txBody>
          <a:bodyPr wrap="square" rtlCol="0">
            <a:spAutoFit/>
          </a:bodyPr>
          <a:lstStyle/>
          <a:p>
            <a:r>
              <a:rPr lang="en-US" sz="5300" dirty="0">
                <a:solidFill>
                  <a:srgbClr val="FBFFFB"/>
                </a:solidFill>
                <a:latin typeface="Nunito Sans 10pt ExtraBold" pitchFamily="2" charset="0"/>
              </a:rPr>
              <a:t>Work</a:t>
            </a:r>
            <a:r>
              <a:rPr lang="en-US" sz="3200" dirty="0">
                <a:solidFill>
                  <a:srgbClr val="FBFFFB"/>
                </a:solidFill>
                <a:latin typeface="Nunito Sans 10pt ExtraBold" pitchFamily="2" charset="0"/>
              </a:rPr>
              <a:t> </a:t>
            </a:r>
            <a:r>
              <a:rPr lang="en-US" sz="5300" dirty="0">
                <a:solidFill>
                  <a:srgbClr val="FBFFFB"/>
                </a:solidFill>
                <a:latin typeface="Nunito Sans 10pt ExtraBold" pitchFamily="2" charset="0"/>
              </a:rPr>
              <a:t>Packages</a:t>
            </a:r>
            <a:endParaRPr lang="en-GB" sz="5300" dirty="0">
              <a:solidFill>
                <a:srgbClr val="FBFFFB"/>
              </a:solidFill>
              <a:latin typeface="Nunito Sans 10pt ExtraBold" pitchFamily="2" charset="0"/>
            </a:endParaRPr>
          </a:p>
        </p:txBody>
      </p:sp>
      <p:pic>
        <p:nvPicPr>
          <p:cNvPr id="3" name="Picture 2">
            <a:extLst>
              <a:ext uri="{FF2B5EF4-FFF2-40B4-BE49-F238E27FC236}">
                <a16:creationId xmlns:a16="http://schemas.microsoft.com/office/drawing/2014/main" id="{E2691C36-0D80-91C5-22AA-655E3D7B2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186" y="1516350"/>
            <a:ext cx="4260975" cy="2993872"/>
          </a:xfrm>
          <a:prstGeom prst="rect">
            <a:avLst/>
          </a:prstGeom>
        </p:spPr>
      </p:pic>
    </p:spTree>
    <p:extLst>
      <p:ext uri="{BB962C8B-B14F-4D97-AF65-F5344CB8AC3E}">
        <p14:creationId xmlns:p14="http://schemas.microsoft.com/office/powerpoint/2010/main" val="375182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BDDB3-7540-9EAF-509C-316C90C20677}"/>
            </a:ext>
          </a:extLst>
        </p:cNvPr>
        <p:cNvGrpSpPr/>
        <p:nvPr/>
      </p:nvGrpSpPr>
      <p:grpSpPr>
        <a:xfrm>
          <a:off x="0" y="0"/>
          <a:ext cx="0" cy="0"/>
          <a:chOff x="0" y="0"/>
          <a:chExt cx="0" cy="0"/>
        </a:xfrm>
      </p:grpSpPr>
      <p:sp>
        <p:nvSpPr>
          <p:cNvPr id="8" name="Flowchart: Alternate Process 1">
            <a:extLst>
              <a:ext uri="{FF2B5EF4-FFF2-40B4-BE49-F238E27FC236}">
                <a16:creationId xmlns:a16="http://schemas.microsoft.com/office/drawing/2014/main" id="{CADD0E93-E17F-C695-2D22-90E842D7DE06}"/>
              </a:ext>
            </a:extLst>
          </p:cNvPr>
          <p:cNvSpPr/>
          <p:nvPr/>
        </p:nvSpPr>
        <p:spPr>
          <a:xfrm>
            <a:off x="361950" y="2797041"/>
            <a:ext cx="11372850"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Flowchart: Alternate Process 10">
            <a:extLst>
              <a:ext uri="{FF2B5EF4-FFF2-40B4-BE49-F238E27FC236}">
                <a16:creationId xmlns:a16="http://schemas.microsoft.com/office/drawing/2014/main" id="{C98764D7-BACF-F887-A617-DDC07F0A7DBF}"/>
              </a:ext>
            </a:extLst>
          </p:cNvPr>
          <p:cNvSpPr/>
          <p:nvPr/>
        </p:nvSpPr>
        <p:spPr>
          <a:xfrm>
            <a:off x="361950" y="3446988"/>
            <a:ext cx="11372850"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Flowchart: Alternate Process 11">
            <a:extLst>
              <a:ext uri="{FF2B5EF4-FFF2-40B4-BE49-F238E27FC236}">
                <a16:creationId xmlns:a16="http://schemas.microsoft.com/office/drawing/2014/main" id="{EE0B9933-46C6-D5E8-978A-17BD3FDE66CA}"/>
              </a:ext>
            </a:extLst>
          </p:cNvPr>
          <p:cNvSpPr/>
          <p:nvPr/>
        </p:nvSpPr>
        <p:spPr>
          <a:xfrm>
            <a:off x="361950" y="4096934"/>
            <a:ext cx="11372850"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Flowchart: Alternate Process 12">
            <a:extLst>
              <a:ext uri="{FF2B5EF4-FFF2-40B4-BE49-F238E27FC236}">
                <a16:creationId xmlns:a16="http://schemas.microsoft.com/office/drawing/2014/main" id="{746A2DF2-DB39-A0C3-8388-6BD198211FC8}"/>
              </a:ext>
            </a:extLst>
          </p:cNvPr>
          <p:cNvSpPr/>
          <p:nvPr/>
        </p:nvSpPr>
        <p:spPr>
          <a:xfrm>
            <a:off x="361949" y="4749950"/>
            <a:ext cx="11372850" cy="914332"/>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9" name="Flowchart: Alternate Process 13">
            <a:extLst>
              <a:ext uri="{FF2B5EF4-FFF2-40B4-BE49-F238E27FC236}">
                <a16:creationId xmlns:a16="http://schemas.microsoft.com/office/drawing/2014/main" id="{DD43BF62-F785-00FC-A5FC-65298269FB87}"/>
              </a:ext>
            </a:extLst>
          </p:cNvPr>
          <p:cNvSpPr/>
          <p:nvPr/>
        </p:nvSpPr>
        <p:spPr>
          <a:xfrm>
            <a:off x="361948" y="5777693"/>
            <a:ext cx="11372849" cy="527791"/>
          </a:xfrm>
          <a:prstGeom prst="flowChartAlternateProcess">
            <a:avLst/>
          </a:prstGeom>
          <a:solidFill>
            <a:srgbClr val="6088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51" name="TextBox 50">
            <a:extLst>
              <a:ext uri="{FF2B5EF4-FFF2-40B4-BE49-F238E27FC236}">
                <a16:creationId xmlns:a16="http://schemas.microsoft.com/office/drawing/2014/main" id="{8C9C1CF8-55E3-7429-3BA0-61321923A3B6}"/>
              </a:ext>
            </a:extLst>
          </p:cNvPr>
          <p:cNvSpPr txBox="1"/>
          <p:nvPr/>
        </p:nvSpPr>
        <p:spPr>
          <a:xfrm>
            <a:off x="559684" y="2355955"/>
            <a:ext cx="1615452" cy="400110"/>
          </a:xfrm>
          <a:prstGeom prst="rect">
            <a:avLst/>
          </a:prstGeom>
          <a:noFill/>
        </p:spPr>
        <p:txBody>
          <a:bodyPr wrap="square" rtlCol="0">
            <a:spAutoFit/>
          </a:bodyPr>
          <a:lstStyle/>
          <a:p>
            <a:r>
              <a:rPr lang="en-US" sz="2000" b="1" dirty="0">
                <a:solidFill>
                  <a:srgbClr val="051F20"/>
                </a:solidFill>
                <a:latin typeface="Nunito Sans 10pt SemiBold"/>
              </a:rPr>
              <a:t>Technology</a:t>
            </a:r>
            <a:endParaRPr lang="en-GB" sz="2000" b="1" dirty="0">
              <a:solidFill>
                <a:srgbClr val="051F20"/>
              </a:solidFill>
              <a:latin typeface="Nunito Sans 10pt SemiBold"/>
            </a:endParaRPr>
          </a:p>
        </p:txBody>
      </p:sp>
      <p:sp>
        <p:nvSpPr>
          <p:cNvPr id="48" name="TextBox 47">
            <a:extLst>
              <a:ext uri="{FF2B5EF4-FFF2-40B4-BE49-F238E27FC236}">
                <a16:creationId xmlns:a16="http://schemas.microsoft.com/office/drawing/2014/main" id="{A2645A1B-B2E5-104D-6CA0-7C6E131063F1}"/>
              </a:ext>
            </a:extLst>
          </p:cNvPr>
          <p:cNvSpPr txBox="1"/>
          <p:nvPr/>
        </p:nvSpPr>
        <p:spPr>
          <a:xfrm>
            <a:off x="559685" y="2860881"/>
            <a:ext cx="909590" cy="400110"/>
          </a:xfrm>
          <a:prstGeom prst="rect">
            <a:avLst/>
          </a:prstGeom>
          <a:noFill/>
        </p:spPr>
        <p:txBody>
          <a:bodyPr wrap="square" rtlCol="0">
            <a:spAutoFit/>
          </a:bodyPr>
          <a:lstStyle/>
          <a:p>
            <a:r>
              <a:rPr lang="en-US" sz="2000" b="1" dirty="0">
                <a:solidFill>
                  <a:srgbClr val="FBFFFB"/>
                </a:solidFill>
                <a:latin typeface="Nunito Sans 10pt SemiBold"/>
              </a:rPr>
              <a:t>Scale</a:t>
            </a:r>
            <a:endParaRPr lang="en-GB" sz="2000" b="1" dirty="0">
              <a:solidFill>
                <a:srgbClr val="FBFFFB"/>
              </a:solidFill>
              <a:latin typeface="Nunito Sans 10pt SemiBold"/>
            </a:endParaRPr>
          </a:p>
        </p:txBody>
      </p:sp>
      <p:sp>
        <p:nvSpPr>
          <p:cNvPr id="49" name="TextBox 48">
            <a:extLst>
              <a:ext uri="{FF2B5EF4-FFF2-40B4-BE49-F238E27FC236}">
                <a16:creationId xmlns:a16="http://schemas.microsoft.com/office/drawing/2014/main" id="{0CF77E6E-6167-B075-B8A5-744ECD738FAD}"/>
              </a:ext>
            </a:extLst>
          </p:cNvPr>
          <p:cNvSpPr txBox="1"/>
          <p:nvPr/>
        </p:nvSpPr>
        <p:spPr>
          <a:xfrm>
            <a:off x="559684" y="5007061"/>
            <a:ext cx="1523136" cy="400110"/>
          </a:xfrm>
          <a:prstGeom prst="rect">
            <a:avLst/>
          </a:prstGeom>
          <a:noFill/>
        </p:spPr>
        <p:txBody>
          <a:bodyPr wrap="square" rtlCol="0">
            <a:spAutoFit/>
          </a:bodyPr>
          <a:lstStyle/>
          <a:p>
            <a:r>
              <a:rPr lang="en-US" sz="2000" b="1" dirty="0">
                <a:solidFill>
                  <a:srgbClr val="FBFFFB"/>
                </a:solidFill>
                <a:latin typeface="Nunito Sans 10pt SemiBold"/>
              </a:rPr>
              <a:t>Case study</a:t>
            </a:r>
            <a:endParaRPr lang="en-GB" sz="2000" b="1" dirty="0">
              <a:solidFill>
                <a:srgbClr val="FBFFFB"/>
              </a:solidFill>
              <a:latin typeface="Nunito Sans 10pt SemiBold"/>
            </a:endParaRPr>
          </a:p>
        </p:txBody>
      </p:sp>
      <p:sp>
        <p:nvSpPr>
          <p:cNvPr id="50" name="TextBox 49">
            <a:extLst>
              <a:ext uri="{FF2B5EF4-FFF2-40B4-BE49-F238E27FC236}">
                <a16:creationId xmlns:a16="http://schemas.microsoft.com/office/drawing/2014/main" id="{1EE16928-FC20-41F5-2D4B-C96EE1AA8E66}"/>
              </a:ext>
            </a:extLst>
          </p:cNvPr>
          <p:cNvSpPr txBox="1"/>
          <p:nvPr/>
        </p:nvSpPr>
        <p:spPr>
          <a:xfrm>
            <a:off x="559684" y="5841533"/>
            <a:ext cx="2069051" cy="400110"/>
          </a:xfrm>
          <a:prstGeom prst="rect">
            <a:avLst/>
          </a:prstGeom>
          <a:noFill/>
        </p:spPr>
        <p:txBody>
          <a:bodyPr wrap="square" rtlCol="0">
            <a:spAutoFit/>
          </a:bodyPr>
          <a:lstStyle/>
          <a:p>
            <a:r>
              <a:rPr lang="en-US" sz="2000" b="1" dirty="0">
                <a:solidFill>
                  <a:srgbClr val="FBFFFB"/>
                </a:solidFill>
                <a:latin typeface="Nunito Sans 10pt SemiBold"/>
              </a:rPr>
              <a:t>Stakeholder type</a:t>
            </a:r>
            <a:endParaRPr lang="en-GB" sz="2000" b="1" dirty="0">
              <a:solidFill>
                <a:srgbClr val="FBFFFB"/>
              </a:solidFill>
              <a:latin typeface="Nunito Sans 10pt SemiBold"/>
            </a:endParaRPr>
          </a:p>
        </p:txBody>
      </p:sp>
      <p:sp>
        <p:nvSpPr>
          <p:cNvPr id="6" name="TextBox 5">
            <a:extLst>
              <a:ext uri="{FF2B5EF4-FFF2-40B4-BE49-F238E27FC236}">
                <a16:creationId xmlns:a16="http://schemas.microsoft.com/office/drawing/2014/main" id="{68722827-949D-BAA0-2CEA-8E1459A871D5}"/>
              </a:ext>
            </a:extLst>
          </p:cNvPr>
          <p:cNvSpPr txBox="1"/>
          <p:nvPr/>
        </p:nvSpPr>
        <p:spPr>
          <a:xfrm>
            <a:off x="562387" y="364460"/>
            <a:ext cx="4000088" cy="584775"/>
          </a:xfrm>
          <a:prstGeom prst="rect">
            <a:avLst/>
          </a:prstGeom>
          <a:noFill/>
        </p:spPr>
        <p:txBody>
          <a:bodyPr wrap="square" rtlCol="0">
            <a:spAutoFit/>
          </a:bodyPr>
          <a:lstStyle/>
          <a:p>
            <a:r>
              <a:rPr lang="en-US" sz="3200" b="1" dirty="0">
                <a:solidFill>
                  <a:srgbClr val="60883C"/>
                </a:solidFill>
                <a:latin typeface="Nunito Sans 10pt ExtraBold" pitchFamily="2" charset="0"/>
              </a:rPr>
              <a:t>WP</a:t>
            </a:r>
            <a:r>
              <a:rPr lang="en-GB" sz="3200" b="1" dirty="0">
                <a:solidFill>
                  <a:srgbClr val="60883C"/>
                </a:solidFill>
                <a:latin typeface="Nunito Sans 10pt ExtraBold" pitchFamily="2" charset="0"/>
              </a:rPr>
              <a:t>2</a:t>
            </a:r>
            <a:r>
              <a:rPr lang="en-GB" sz="3200" b="1" dirty="0">
                <a:solidFill>
                  <a:srgbClr val="051F20"/>
                </a:solidFill>
                <a:latin typeface="Nunito Sans 10pt ExtraBold" pitchFamily="2" charset="0"/>
              </a:rPr>
              <a:t>: Remote sensing</a:t>
            </a:r>
            <a:endParaRPr lang="en-US" sz="3200" b="1" dirty="0">
              <a:solidFill>
                <a:srgbClr val="FBFFFB"/>
              </a:solidFill>
              <a:latin typeface="Nunito Sans 10pt ExtraBold" pitchFamily="2" charset="0"/>
            </a:endParaRPr>
          </a:p>
        </p:txBody>
      </p:sp>
      <p:sp>
        <p:nvSpPr>
          <p:cNvPr id="7" name="TextBox 6">
            <a:extLst>
              <a:ext uri="{FF2B5EF4-FFF2-40B4-BE49-F238E27FC236}">
                <a16:creationId xmlns:a16="http://schemas.microsoft.com/office/drawing/2014/main" id="{F7BA563B-2BB3-1DF6-768A-D35BC0585637}"/>
              </a:ext>
            </a:extLst>
          </p:cNvPr>
          <p:cNvSpPr txBox="1"/>
          <p:nvPr/>
        </p:nvSpPr>
        <p:spPr>
          <a:xfrm>
            <a:off x="559684" y="3510828"/>
            <a:ext cx="1940042" cy="400110"/>
          </a:xfrm>
          <a:prstGeom prst="rect">
            <a:avLst/>
          </a:prstGeom>
          <a:noFill/>
        </p:spPr>
        <p:txBody>
          <a:bodyPr wrap="square" rtlCol="0">
            <a:spAutoFit/>
          </a:bodyPr>
          <a:lstStyle/>
          <a:p>
            <a:r>
              <a:rPr lang="en-US" sz="2000" b="1" dirty="0">
                <a:solidFill>
                  <a:srgbClr val="FBFFFB"/>
                </a:solidFill>
                <a:latin typeface="Nunito Sans 10pt SemiBold"/>
              </a:rPr>
              <a:t>Production type</a:t>
            </a:r>
            <a:endParaRPr lang="en-GB" sz="2000" b="1" dirty="0">
              <a:solidFill>
                <a:srgbClr val="FBFFFB"/>
              </a:solidFill>
              <a:latin typeface="Nunito Sans 10pt SemiBold"/>
            </a:endParaRPr>
          </a:p>
        </p:txBody>
      </p:sp>
      <p:sp>
        <p:nvSpPr>
          <p:cNvPr id="18" name="TextBox 17">
            <a:extLst>
              <a:ext uri="{FF2B5EF4-FFF2-40B4-BE49-F238E27FC236}">
                <a16:creationId xmlns:a16="http://schemas.microsoft.com/office/drawing/2014/main" id="{392FC5F2-4A24-343E-8DD0-45525AE76D1E}"/>
              </a:ext>
            </a:extLst>
          </p:cNvPr>
          <p:cNvSpPr txBox="1"/>
          <p:nvPr/>
        </p:nvSpPr>
        <p:spPr>
          <a:xfrm>
            <a:off x="559684" y="4160774"/>
            <a:ext cx="1707491" cy="400110"/>
          </a:xfrm>
          <a:prstGeom prst="rect">
            <a:avLst/>
          </a:prstGeom>
          <a:noFill/>
        </p:spPr>
        <p:txBody>
          <a:bodyPr wrap="square" rtlCol="0">
            <a:spAutoFit/>
          </a:bodyPr>
          <a:lstStyle/>
          <a:p>
            <a:r>
              <a:rPr lang="en-US" sz="2000" b="1" dirty="0">
                <a:solidFill>
                  <a:srgbClr val="FBFFFB"/>
                </a:solidFill>
                <a:latin typeface="Nunito Sans 10pt SemiBold"/>
              </a:rPr>
              <a:t>Environment</a:t>
            </a:r>
            <a:endParaRPr lang="en-GB" sz="2000" b="1" dirty="0">
              <a:solidFill>
                <a:srgbClr val="FBFFFB"/>
              </a:solidFill>
              <a:latin typeface="Nunito Sans 10pt SemiBold"/>
            </a:endParaRPr>
          </a:p>
        </p:txBody>
      </p:sp>
      <p:grpSp>
        <p:nvGrpSpPr>
          <p:cNvPr id="20" name="Gruppo 19">
            <a:extLst>
              <a:ext uri="{FF2B5EF4-FFF2-40B4-BE49-F238E27FC236}">
                <a16:creationId xmlns:a16="http://schemas.microsoft.com/office/drawing/2014/main" id="{F0F8B639-C8FB-29FC-CEC3-51566F68B29C}"/>
              </a:ext>
            </a:extLst>
          </p:cNvPr>
          <p:cNvGrpSpPr/>
          <p:nvPr/>
        </p:nvGrpSpPr>
        <p:grpSpPr>
          <a:xfrm>
            <a:off x="8667415" y="1195002"/>
            <a:ext cx="2965714" cy="5308277"/>
            <a:chOff x="8667415" y="1195002"/>
            <a:chExt cx="2965714" cy="5308277"/>
          </a:xfrm>
        </p:grpSpPr>
        <p:sp>
          <p:nvSpPr>
            <p:cNvPr id="32" name="Graphic 7">
              <a:extLst>
                <a:ext uri="{FF2B5EF4-FFF2-40B4-BE49-F238E27FC236}">
                  <a16:creationId xmlns:a16="http://schemas.microsoft.com/office/drawing/2014/main" id="{B30FF695-E20B-5F68-628F-162267E2C3D9}"/>
                </a:ext>
              </a:extLst>
            </p:cNvPr>
            <p:cNvSpPr/>
            <p:nvPr/>
          </p:nvSpPr>
          <p:spPr>
            <a:xfrm>
              <a:off x="8730910" y="1195002"/>
              <a:ext cx="2838725" cy="5308277"/>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sp>
          <p:nvSpPr>
            <p:cNvPr id="11" name="TextBox 10">
              <a:extLst>
                <a:ext uri="{FF2B5EF4-FFF2-40B4-BE49-F238E27FC236}">
                  <a16:creationId xmlns:a16="http://schemas.microsoft.com/office/drawing/2014/main" id="{9EDC4E2B-E249-BB99-9BAF-EFFD35591059}"/>
                </a:ext>
              </a:extLst>
            </p:cNvPr>
            <p:cNvSpPr txBox="1"/>
            <p:nvPr/>
          </p:nvSpPr>
          <p:spPr>
            <a:xfrm>
              <a:off x="8986095" y="2361137"/>
              <a:ext cx="2328354" cy="400110"/>
            </a:xfrm>
            <a:prstGeom prst="rect">
              <a:avLst/>
            </a:prstGeom>
            <a:noFill/>
          </p:spPr>
          <p:txBody>
            <a:bodyPr wrap="square" rtlCol="0">
              <a:spAutoFit/>
            </a:bodyPr>
            <a:lstStyle/>
            <a:p>
              <a:pPr algn="ctr"/>
              <a:r>
                <a:rPr lang="en-US" sz="2000" b="1" dirty="0">
                  <a:solidFill>
                    <a:srgbClr val="051F20"/>
                  </a:solidFill>
                  <a:latin typeface="Nunito Sans 10pt SemiBold"/>
                </a:rPr>
                <a:t>Phenotyping robots</a:t>
              </a:r>
              <a:endParaRPr lang="en-GB" sz="2000" b="1" dirty="0">
                <a:solidFill>
                  <a:srgbClr val="051F20"/>
                </a:solidFill>
                <a:latin typeface="Nunito Sans 10pt SemiBold"/>
              </a:endParaRPr>
            </a:p>
          </p:txBody>
        </p:sp>
        <p:sp>
          <p:nvSpPr>
            <p:cNvPr id="12" name="TextBox 11">
              <a:extLst>
                <a:ext uri="{FF2B5EF4-FFF2-40B4-BE49-F238E27FC236}">
                  <a16:creationId xmlns:a16="http://schemas.microsoft.com/office/drawing/2014/main" id="{46C2C20C-BBAD-1ADF-B63C-8E4C56AD1469}"/>
                </a:ext>
              </a:extLst>
            </p:cNvPr>
            <p:cNvSpPr txBox="1"/>
            <p:nvPr/>
          </p:nvSpPr>
          <p:spPr>
            <a:xfrm>
              <a:off x="9118649" y="4730063"/>
              <a:ext cx="2063247" cy="954107"/>
            </a:xfrm>
            <a:prstGeom prst="rect">
              <a:avLst/>
            </a:prstGeom>
            <a:noFill/>
          </p:spPr>
          <p:txBody>
            <a:bodyPr wrap="square" rtlCol="0">
              <a:spAutoFit/>
            </a:bodyPr>
            <a:lstStyle/>
            <a:p>
              <a:pPr algn="ctr"/>
              <a:r>
                <a:rPr lang="en-US" sz="1400" i="1" dirty="0" err="1">
                  <a:solidFill>
                    <a:srgbClr val="FBFFFB"/>
                  </a:solidFill>
                  <a:latin typeface="Nunito Sans 10pt SemiBold"/>
                </a:rPr>
                <a:t>Agrilus</a:t>
              </a:r>
              <a:r>
                <a:rPr lang="en-US" sz="1400" i="1" dirty="0">
                  <a:solidFill>
                    <a:srgbClr val="FBFFFB"/>
                  </a:solidFill>
                  <a:latin typeface="Nunito Sans 10pt SemiBold"/>
                </a:rPr>
                <a:t> </a:t>
              </a:r>
              <a:r>
                <a:rPr lang="en-US" sz="1400" i="1" dirty="0" err="1">
                  <a:solidFill>
                    <a:srgbClr val="FBFFFB"/>
                  </a:solidFill>
                  <a:latin typeface="Nunito Sans 10pt SemiBold"/>
                </a:rPr>
                <a:t>planipennis</a:t>
              </a:r>
              <a:endParaRPr lang="en-US" sz="1400" i="1" dirty="0">
                <a:solidFill>
                  <a:srgbClr val="FBFFFB"/>
                </a:solidFill>
                <a:latin typeface="Nunito Sans 10pt SemiBold"/>
              </a:endParaRPr>
            </a:p>
            <a:p>
              <a:pPr algn="ctr"/>
              <a:r>
                <a:rPr lang="en-US" sz="1400" i="1" dirty="0">
                  <a:solidFill>
                    <a:srgbClr val="FBFFFB"/>
                  </a:solidFill>
                  <a:latin typeface="Nunito Sans 10pt SemiBold"/>
                </a:rPr>
                <a:t>Ceratocystis </a:t>
              </a:r>
              <a:r>
                <a:rPr lang="en-US" sz="1400" i="1" dirty="0" err="1">
                  <a:solidFill>
                    <a:srgbClr val="FBFFFB"/>
                  </a:solidFill>
                  <a:latin typeface="Nunito Sans 10pt SemiBold"/>
                </a:rPr>
                <a:t>platani</a:t>
              </a:r>
              <a:endParaRPr lang="en-US" sz="1400" i="1" dirty="0">
                <a:solidFill>
                  <a:srgbClr val="FBFFFB"/>
                </a:solidFill>
                <a:latin typeface="Nunito Sans 10pt SemiBold"/>
              </a:endParaRPr>
            </a:p>
            <a:p>
              <a:pPr algn="ctr"/>
              <a:r>
                <a:rPr lang="en-US" sz="1400" i="1" dirty="0" err="1">
                  <a:solidFill>
                    <a:srgbClr val="FBFFFB"/>
                  </a:solidFill>
                  <a:latin typeface="Nunito Sans 10pt SemiBold"/>
                </a:rPr>
                <a:t>Cryphonectria</a:t>
              </a:r>
              <a:r>
                <a:rPr lang="en-US" sz="1400" i="1" dirty="0">
                  <a:solidFill>
                    <a:srgbClr val="FBFFFB"/>
                  </a:solidFill>
                  <a:latin typeface="Nunito Sans 10pt SemiBold"/>
                </a:rPr>
                <a:t> parasitica</a:t>
              </a:r>
            </a:p>
            <a:p>
              <a:pPr algn="ctr"/>
              <a:r>
                <a:rPr lang="en-US" sz="1400" i="1" dirty="0">
                  <a:solidFill>
                    <a:srgbClr val="FBFFFB"/>
                  </a:solidFill>
                  <a:latin typeface="Nunito Sans 10pt SemiBold"/>
                </a:rPr>
                <a:t>Fusarium </a:t>
              </a:r>
              <a:r>
                <a:rPr lang="en-US" sz="1400" i="1" dirty="0" err="1">
                  <a:solidFill>
                    <a:srgbClr val="FBFFFB"/>
                  </a:solidFill>
                  <a:latin typeface="Nunito Sans 10pt SemiBold"/>
                </a:rPr>
                <a:t>circinatum</a:t>
              </a:r>
              <a:endParaRPr lang="en-US" sz="1300" i="1" dirty="0">
                <a:solidFill>
                  <a:srgbClr val="FBFFFB"/>
                </a:solidFill>
                <a:latin typeface="Nunito Sans 10pt SemiBold"/>
              </a:endParaRPr>
            </a:p>
          </p:txBody>
        </p:sp>
        <p:sp>
          <p:nvSpPr>
            <p:cNvPr id="13" name="TextBox 12">
              <a:extLst>
                <a:ext uri="{FF2B5EF4-FFF2-40B4-BE49-F238E27FC236}">
                  <a16:creationId xmlns:a16="http://schemas.microsoft.com/office/drawing/2014/main" id="{3B326D0D-E976-4AFB-82F3-AA93AD301534}"/>
                </a:ext>
              </a:extLst>
            </p:cNvPr>
            <p:cNvSpPr txBox="1"/>
            <p:nvPr/>
          </p:nvSpPr>
          <p:spPr>
            <a:xfrm>
              <a:off x="9361276" y="2860881"/>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Small</a:t>
              </a:r>
              <a:endParaRPr lang="en-GB" sz="2000" dirty="0">
                <a:solidFill>
                  <a:srgbClr val="FBFFFB"/>
                </a:solidFill>
                <a:latin typeface="Nunito Sans 10pt SemiBold"/>
              </a:endParaRPr>
            </a:p>
          </p:txBody>
        </p:sp>
        <p:sp>
          <p:nvSpPr>
            <p:cNvPr id="14" name="TextBox 13">
              <a:extLst>
                <a:ext uri="{FF2B5EF4-FFF2-40B4-BE49-F238E27FC236}">
                  <a16:creationId xmlns:a16="http://schemas.microsoft.com/office/drawing/2014/main" id="{37880423-2EE7-CC06-E498-18FFF41247A5}"/>
                </a:ext>
              </a:extLst>
            </p:cNvPr>
            <p:cNvSpPr txBox="1"/>
            <p:nvPr/>
          </p:nvSpPr>
          <p:spPr>
            <a:xfrm>
              <a:off x="8886993" y="5841533"/>
              <a:ext cx="2526558" cy="400110"/>
            </a:xfrm>
            <a:prstGeom prst="rect">
              <a:avLst/>
            </a:prstGeom>
            <a:noFill/>
          </p:spPr>
          <p:txBody>
            <a:bodyPr wrap="square" rtlCol="0">
              <a:spAutoFit/>
            </a:bodyPr>
            <a:lstStyle/>
            <a:p>
              <a:pPr algn="ctr"/>
              <a:r>
                <a:rPr lang="en-GB" sz="2000" dirty="0">
                  <a:solidFill>
                    <a:srgbClr val="FBFFFB"/>
                  </a:solidFill>
                  <a:latin typeface="Nunito Sans 10pt SemiBold"/>
                </a:rPr>
                <a:t>Nursery managers</a:t>
              </a:r>
            </a:p>
          </p:txBody>
        </p:sp>
        <p:sp>
          <p:nvSpPr>
            <p:cNvPr id="15" name="TextBox 14">
              <a:extLst>
                <a:ext uri="{FF2B5EF4-FFF2-40B4-BE49-F238E27FC236}">
                  <a16:creationId xmlns:a16="http://schemas.microsoft.com/office/drawing/2014/main" id="{394CDE10-5A12-F0F7-C176-A88B8425D46D}"/>
                </a:ext>
              </a:extLst>
            </p:cNvPr>
            <p:cNvSpPr txBox="1"/>
            <p:nvPr/>
          </p:nvSpPr>
          <p:spPr>
            <a:xfrm>
              <a:off x="9361276" y="3510828"/>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Nursery</a:t>
              </a:r>
              <a:endParaRPr lang="en-GB" sz="2000" dirty="0">
                <a:solidFill>
                  <a:srgbClr val="FBFFFB"/>
                </a:solidFill>
                <a:latin typeface="Nunito Sans 10pt SemiBold"/>
              </a:endParaRPr>
            </a:p>
          </p:txBody>
        </p:sp>
        <p:sp>
          <p:nvSpPr>
            <p:cNvPr id="21" name="TextBox 20">
              <a:extLst>
                <a:ext uri="{FF2B5EF4-FFF2-40B4-BE49-F238E27FC236}">
                  <a16:creationId xmlns:a16="http://schemas.microsoft.com/office/drawing/2014/main" id="{ABAA6713-6544-DCCA-A715-90F08BEAF100}"/>
                </a:ext>
              </a:extLst>
            </p:cNvPr>
            <p:cNvSpPr txBox="1"/>
            <p:nvPr/>
          </p:nvSpPr>
          <p:spPr>
            <a:xfrm>
              <a:off x="8667415" y="4160774"/>
              <a:ext cx="2965714" cy="400110"/>
            </a:xfrm>
            <a:prstGeom prst="rect">
              <a:avLst/>
            </a:prstGeom>
            <a:noFill/>
          </p:spPr>
          <p:txBody>
            <a:bodyPr wrap="square" rtlCol="0">
              <a:spAutoFit/>
            </a:bodyPr>
            <a:lstStyle/>
            <a:p>
              <a:pPr algn="ctr"/>
              <a:r>
                <a:rPr lang="en-US" sz="2000" dirty="0">
                  <a:solidFill>
                    <a:srgbClr val="FBFFFB"/>
                  </a:solidFill>
                  <a:latin typeface="Nunito Sans 10pt SemiBold"/>
                </a:rPr>
                <a:t>Laboratory / Greenhouse</a:t>
              </a:r>
              <a:endParaRPr lang="en-GB" sz="2000" dirty="0">
                <a:solidFill>
                  <a:srgbClr val="FBFFFB"/>
                </a:solidFill>
                <a:latin typeface="Nunito Sans 10pt SemiBold"/>
              </a:endParaRPr>
            </a:p>
          </p:txBody>
        </p:sp>
        <p:pic>
          <p:nvPicPr>
            <p:cNvPr id="38" name="Graphic 37">
              <a:extLst>
                <a:ext uri="{FF2B5EF4-FFF2-40B4-BE49-F238E27FC236}">
                  <a16:creationId xmlns:a16="http://schemas.microsoft.com/office/drawing/2014/main" id="{49840EDA-F98D-81DE-FA2E-C62F55CDF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6547" y="1399036"/>
              <a:ext cx="867450" cy="867450"/>
            </a:xfrm>
            <a:prstGeom prst="rect">
              <a:avLst/>
            </a:prstGeom>
          </p:spPr>
        </p:pic>
      </p:grpSp>
      <p:grpSp>
        <p:nvGrpSpPr>
          <p:cNvPr id="31" name="Gruppo 30">
            <a:extLst>
              <a:ext uri="{FF2B5EF4-FFF2-40B4-BE49-F238E27FC236}">
                <a16:creationId xmlns:a16="http://schemas.microsoft.com/office/drawing/2014/main" id="{EC4D86E9-004C-35B4-5BF8-CCD7B6E6693F}"/>
              </a:ext>
            </a:extLst>
          </p:cNvPr>
          <p:cNvGrpSpPr/>
          <p:nvPr/>
        </p:nvGrpSpPr>
        <p:grpSpPr>
          <a:xfrm>
            <a:off x="5709939" y="1180329"/>
            <a:ext cx="2838725" cy="5308277"/>
            <a:chOff x="5709939" y="1180329"/>
            <a:chExt cx="2838725" cy="5308277"/>
          </a:xfrm>
        </p:grpSpPr>
        <p:sp>
          <p:nvSpPr>
            <p:cNvPr id="24" name="TextBox 23">
              <a:extLst>
                <a:ext uri="{FF2B5EF4-FFF2-40B4-BE49-F238E27FC236}">
                  <a16:creationId xmlns:a16="http://schemas.microsoft.com/office/drawing/2014/main" id="{FB4F73B7-AB31-B8C9-D939-5129447BB442}"/>
                </a:ext>
              </a:extLst>
            </p:cNvPr>
            <p:cNvSpPr txBox="1"/>
            <p:nvPr/>
          </p:nvSpPr>
          <p:spPr>
            <a:xfrm>
              <a:off x="6228200" y="2361137"/>
              <a:ext cx="1802202" cy="400110"/>
            </a:xfrm>
            <a:prstGeom prst="rect">
              <a:avLst/>
            </a:prstGeom>
            <a:noFill/>
          </p:spPr>
          <p:txBody>
            <a:bodyPr wrap="square" rtlCol="0">
              <a:spAutoFit/>
            </a:bodyPr>
            <a:lstStyle/>
            <a:p>
              <a:pPr algn="ctr"/>
              <a:r>
                <a:rPr lang="en-US" sz="2000" b="1" dirty="0">
                  <a:solidFill>
                    <a:srgbClr val="051F20"/>
                  </a:solidFill>
                  <a:latin typeface="Nunito Sans 10pt SemiBold"/>
                </a:rPr>
                <a:t>Plane-Drones</a:t>
              </a:r>
              <a:endParaRPr lang="en-GB" sz="2000" b="1" dirty="0">
                <a:solidFill>
                  <a:srgbClr val="051F20"/>
                </a:solidFill>
                <a:latin typeface="Nunito Sans 10pt SemiBold"/>
              </a:endParaRPr>
            </a:p>
          </p:txBody>
        </p:sp>
        <p:sp>
          <p:nvSpPr>
            <p:cNvPr id="25" name="TextBox 24">
              <a:extLst>
                <a:ext uri="{FF2B5EF4-FFF2-40B4-BE49-F238E27FC236}">
                  <a16:creationId xmlns:a16="http://schemas.microsoft.com/office/drawing/2014/main" id="{F716DFCF-E5C3-379B-2E67-9BA328EB9649}"/>
                </a:ext>
              </a:extLst>
            </p:cNvPr>
            <p:cNvSpPr txBox="1"/>
            <p:nvPr/>
          </p:nvSpPr>
          <p:spPr>
            <a:xfrm>
              <a:off x="6340305" y="2860881"/>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Medium</a:t>
              </a:r>
              <a:endParaRPr lang="en-GB" sz="2000" dirty="0">
                <a:solidFill>
                  <a:srgbClr val="FBFFFB"/>
                </a:solidFill>
                <a:latin typeface="Nunito Sans 10pt SemiBold"/>
              </a:endParaRPr>
            </a:p>
          </p:txBody>
        </p:sp>
        <p:sp>
          <p:nvSpPr>
            <p:cNvPr id="26" name="TextBox 25">
              <a:extLst>
                <a:ext uri="{FF2B5EF4-FFF2-40B4-BE49-F238E27FC236}">
                  <a16:creationId xmlns:a16="http://schemas.microsoft.com/office/drawing/2014/main" id="{1EA05BFA-C2A2-3C10-9903-888B026234C8}"/>
                </a:ext>
              </a:extLst>
            </p:cNvPr>
            <p:cNvSpPr txBox="1"/>
            <p:nvPr/>
          </p:nvSpPr>
          <p:spPr>
            <a:xfrm>
              <a:off x="6008938" y="4945506"/>
              <a:ext cx="2240727" cy="523220"/>
            </a:xfrm>
            <a:prstGeom prst="rect">
              <a:avLst/>
            </a:prstGeom>
            <a:noFill/>
          </p:spPr>
          <p:txBody>
            <a:bodyPr wrap="square" rtlCol="0">
              <a:spAutoFit/>
            </a:bodyPr>
            <a:lstStyle/>
            <a:p>
              <a:pPr algn="ctr"/>
              <a:r>
                <a:rPr lang="en-US" sz="1400" i="1" dirty="0" err="1">
                  <a:solidFill>
                    <a:srgbClr val="FBFFFB"/>
                  </a:solidFill>
                  <a:latin typeface="Nunito Sans 10pt SemiBold"/>
                </a:rPr>
                <a:t>Bursaphelenchus</a:t>
              </a:r>
              <a:r>
                <a:rPr lang="en-US" sz="1400" i="1" dirty="0">
                  <a:solidFill>
                    <a:srgbClr val="FBFFFB"/>
                  </a:solidFill>
                  <a:latin typeface="Nunito Sans 10pt SemiBold"/>
                </a:rPr>
                <a:t> </a:t>
              </a:r>
              <a:r>
                <a:rPr lang="en-US" sz="1400" i="1" dirty="0" err="1">
                  <a:solidFill>
                    <a:srgbClr val="FBFFFB"/>
                  </a:solidFill>
                  <a:latin typeface="Nunito Sans 10pt SemiBold"/>
                </a:rPr>
                <a:t>xylophilus</a:t>
              </a:r>
              <a:endParaRPr lang="en-US" sz="1400" i="1" dirty="0">
                <a:solidFill>
                  <a:srgbClr val="FBFFFB"/>
                </a:solidFill>
                <a:latin typeface="Nunito Sans 10pt SemiBold"/>
              </a:endParaRPr>
            </a:p>
            <a:p>
              <a:pPr algn="ctr"/>
              <a:r>
                <a:rPr lang="en-US" sz="1400" i="1" dirty="0">
                  <a:solidFill>
                    <a:srgbClr val="FBFFFB"/>
                  </a:solidFill>
                  <a:latin typeface="Nunito Sans 10pt SemiBold"/>
                </a:rPr>
                <a:t>Ceratocystis </a:t>
              </a:r>
              <a:r>
                <a:rPr lang="en-US" sz="1400" i="1" dirty="0" err="1">
                  <a:solidFill>
                    <a:srgbClr val="FBFFFB"/>
                  </a:solidFill>
                  <a:latin typeface="Nunito Sans 10pt SemiBold"/>
                </a:rPr>
                <a:t>platani</a:t>
              </a:r>
              <a:endParaRPr lang="en-US" sz="1400" i="1" dirty="0">
                <a:solidFill>
                  <a:srgbClr val="FBFFFB"/>
                </a:solidFill>
                <a:latin typeface="Nunito Sans 10pt SemiBold"/>
              </a:endParaRPr>
            </a:p>
          </p:txBody>
        </p:sp>
        <p:sp>
          <p:nvSpPr>
            <p:cNvPr id="27" name="TextBox 26">
              <a:extLst>
                <a:ext uri="{FF2B5EF4-FFF2-40B4-BE49-F238E27FC236}">
                  <a16:creationId xmlns:a16="http://schemas.microsoft.com/office/drawing/2014/main" id="{20F22323-F1A9-9F59-A07F-7F134811D19E}"/>
                </a:ext>
              </a:extLst>
            </p:cNvPr>
            <p:cNvSpPr txBox="1"/>
            <p:nvPr/>
          </p:nvSpPr>
          <p:spPr>
            <a:xfrm>
              <a:off x="5847028" y="5841533"/>
              <a:ext cx="2564546" cy="400110"/>
            </a:xfrm>
            <a:prstGeom prst="rect">
              <a:avLst/>
            </a:prstGeom>
            <a:noFill/>
          </p:spPr>
          <p:txBody>
            <a:bodyPr wrap="square" rtlCol="0">
              <a:spAutoFit/>
            </a:bodyPr>
            <a:lstStyle/>
            <a:p>
              <a:pPr algn="ctr"/>
              <a:r>
                <a:rPr lang="en-GB" sz="2000" dirty="0">
                  <a:solidFill>
                    <a:srgbClr val="FBFFFB"/>
                  </a:solidFill>
                  <a:latin typeface="Nunito Sans 10pt SemiBold"/>
                </a:rPr>
                <a:t>Urban tree managers</a:t>
              </a:r>
            </a:p>
          </p:txBody>
        </p:sp>
        <p:sp>
          <p:nvSpPr>
            <p:cNvPr id="28" name="TextBox 27">
              <a:extLst>
                <a:ext uri="{FF2B5EF4-FFF2-40B4-BE49-F238E27FC236}">
                  <a16:creationId xmlns:a16="http://schemas.microsoft.com/office/drawing/2014/main" id="{73382EC8-FAEA-2DE9-EDB0-9998CE017081}"/>
                </a:ext>
              </a:extLst>
            </p:cNvPr>
            <p:cNvSpPr txBox="1"/>
            <p:nvPr/>
          </p:nvSpPr>
          <p:spPr>
            <a:xfrm>
              <a:off x="6103616" y="3510828"/>
              <a:ext cx="2051370" cy="400110"/>
            </a:xfrm>
            <a:prstGeom prst="rect">
              <a:avLst/>
            </a:prstGeom>
            <a:noFill/>
          </p:spPr>
          <p:txBody>
            <a:bodyPr wrap="square" rtlCol="0">
              <a:spAutoFit/>
            </a:bodyPr>
            <a:lstStyle/>
            <a:p>
              <a:pPr algn="ctr"/>
              <a:r>
                <a:rPr lang="en-US" sz="2000" dirty="0">
                  <a:solidFill>
                    <a:srgbClr val="FBFFFB"/>
                  </a:solidFill>
                  <a:latin typeface="Nunito Sans 10pt SemiBold"/>
                </a:rPr>
                <a:t>Urban settings</a:t>
              </a:r>
              <a:endParaRPr lang="en-GB" sz="2000" dirty="0">
                <a:solidFill>
                  <a:srgbClr val="FBFFFB"/>
                </a:solidFill>
                <a:latin typeface="Nunito Sans 10pt SemiBold"/>
              </a:endParaRPr>
            </a:p>
          </p:txBody>
        </p:sp>
        <p:sp>
          <p:nvSpPr>
            <p:cNvPr id="29" name="TextBox 28">
              <a:extLst>
                <a:ext uri="{FF2B5EF4-FFF2-40B4-BE49-F238E27FC236}">
                  <a16:creationId xmlns:a16="http://schemas.microsoft.com/office/drawing/2014/main" id="{68FADD91-252D-D78A-B3CC-D131F344BA71}"/>
                </a:ext>
              </a:extLst>
            </p:cNvPr>
            <p:cNvSpPr txBox="1"/>
            <p:nvPr/>
          </p:nvSpPr>
          <p:spPr>
            <a:xfrm>
              <a:off x="6340305" y="4160774"/>
              <a:ext cx="1577993" cy="400110"/>
            </a:xfrm>
            <a:prstGeom prst="rect">
              <a:avLst/>
            </a:prstGeom>
            <a:noFill/>
          </p:spPr>
          <p:txBody>
            <a:bodyPr wrap="square" rtlCol="0">
              <a:spAutoFit/>
            </a:bodyPr>
            <a:lstStyle/>
            <a:p>
              <a:pPr algn="ctr"/>
              <a:r>
                <a:rPr lang="en-US" sz="2000" dirty="0">
                  <a:solidFill>
                    <a:srgbClr val="FBFFFB"/>
                  </a:solidFill>
                  <a:latin typeface="Nunito Sans 10pt SemiBold"/>
                </a:rPr>
                <a:t>Stand / Tree</a:t>
              </a:r>
              <a:endParaRPr lang="en-GB" sz="2000" dirty="0">
                <a:solidFill>
                  <a:srgbClr val="FBFFFB"/>
                </a:solidFill>
                <a:latin typeface="Nunito Sans 10pt SemiBold"/>
              </a:endParaRPr>
            </a:p>
          </p:txBody>
        </p:sp>
        <p:pic>
          <p:nvPicPr>
            <p:cNvPr id="30" name="Graphic 29">
              <a:extLst>
                <a:ext uri="{FF2B5EF4-FFF2-40B4-BE49-F238E27FC236}">
                  <a16:creationId xmlns:a16="http://schemas.microsoft.com/office/drawing/2014/main" id="{33B766D8-5F71-A90D-A5BF-86947C7242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6730" y="1415615"/>
              <a:ext cx="865143" cy="865143"/>
            </a:xfrm>
            <a:prstGeom prst="rect">
              <a:avLst/>
            </a:prstGeom>
          </p:spPr>
        </p:pic>
        <p:sp>
          <p:nvSpPr>
            <p:cNvPr id="33" name="Graphic 7">
              <a:extLst>
                <a:ext uri="{FF2B5EF4-FFF2-40B4-BE49-F238E27FC236}">
                  <a16:creationId xmlns:a16="http://schemas.microsoft.com/office/drawing/2014/main" id="{72936C8B-5269-5C13-CB15-2E269BE0226E}"/>
                </a:ext>
              </a:extLst>
            </p:cNvPr>
            <p:cNvSpPr/>
            <p:nvPr/>
          </p:nvSpPr>
          <p:spPr>
            <a:xfrm>
              <a:off x="5709939" y="1180329"/>
              <a:ext cx="2838725" cy="5308277"/>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grpSp>
      <p:grpSp>
        <p:nvGrpSpPr>
          <p:cNvPr id="39" name="Gruppo 38">
            <a:extLst>
              <a:ext uri="{FF2B5EF4-FFF2-40B4-BE49-F238E27FC236}">
                <a16:creationId xmlns:a16="http://schemas.microsoft.com/office/drawing/2014/main" id="{79649431-FE9B-1E10-0652-8985D2326B6E}"/>
              </a:ext>
            </a:extLst>
          </p:cNvPr>
          <p:cNvGrpSpPr/>
          <p:nvPr/>
        </p:nvGrpSpPr>
        <p:grpSpPr>
          <a:xfrm>
            <a:off x="2676264" y="1180328"/>
            <a:ext cx="2838725" cy="5308277"/>
            <a:chOff x="2676264" y="1180328"/>
            <a:chExt cx="2838725" cy="5308277"/>
          </a:xfrm>
        </p:grpSpPr>
        <p:sp>
          <p:nvSpPr>
            <p:cNvPr id="2" name="TextBox 1">
              <a:extLst>
                <a:ext uri="{FF2B5EF4-FFF2-40B4-BE49-F238E27FC236}">
                  <a16:creationId xmlns:a16="http://schemas.microsoft.com/office/drawing/2014/main" id="{085565D5-40FE-4F90-0F1C-758E2402D8CC}"/>
                </a:ext>
              </a:extLst>
            </p:cNvPr>
            <p:cNvSpPr txBox="1"/>
            <p:nvPr/>
          </p:nvSpPr>
          <p:spPr>
            <a:xfrm>
              <a:off x="3422803" y="2351612"/>
              <a:ext cx="1345646" cy="400110"/>
            </a:xfrm>
            <a:prstGeom prst="rect">
              <a:avLst/>
            </a:prstGeom>
            <a:noFill/>
          </p:spPr>
          <p:txBody>
            <a:bodyPr wrap="square" rtlCol="0">
              <a:spAutoFit/>
            </a:bodyPr>
            <a:lstStyle/>
            <a:p>
              <a:pPr algn="ctr"/>
              <a:r>
                <a:rPr lang="en-US" sz="2000" b="1" dirty="0">
                  <a:solidFill>
                    <a:srgbClr val="051F20"/>
                  </a:solidFill>
                  <a:latin typeface="Nunito Sans 10pt SemiBold"/>
                </a:rPr>
                <a:t>Satellites</a:t>
              </a:r>
              <a:endParaRPr lang="en-GB" sz="2000" b="1" dirty="0">
                <a:solidFill>
                  <a:srgbClr val="051F20"/>
                </a:solidFill>
                <a:latin typeface="Nunito Sans 10pt SemiBold"/>
              </a:endParaRPr>
            </a:p>
          </p:txBody>
        </p:sp>
        <p:sp>
          <p:nvSpPr>
            <p:cNvPr id="3" name="TextBox 2">
              <a:extLst>
                <a:ext uri="{FF2B5EF4-FFF2-40B4-BE49-F238E27FC236}">
                  <a16:creationId xmlns:a16="http://schemas.microsoft.com/office/drawing/2014/main" id="{C872C2D7-F335-E35D-3F65-B824DB9BB296}"/>
                </a:ext>
              </a:extLst>
            </p:cNvPr>
            <p:cNvSpPr txBox="1"/>
            <p:nvPr/>
          </p:nvSpPr>
          <p:spPr>
            <a:xfrm>
              <a:off x="3656383" y="2860881"/>
              <a:ext cx="878487" cy="400110"/>
            </a:xfrm>
            <a:prstGeom prst="rect">
              <a:avLst/>
            </a:prstGeom>
            <a:noFill/>
          </p:spPr>
          <p:txBody>
            <a:bodyPr wrap="square" rtlCol="0">
              <a:spAutoFit/>
            </a:bodyPr>
            <a:lstStyle/>
            <a:p>
              <a:pPr algn="ctr"/>
              <a:r>
                <a:rPr lang="en-US" sz="2000" dirty="0">
                  <a:solidFill>
                    <a:srgbClr val="FBFFFB"/>
                  </a:solidFill>
                  <a:latin typeface="Nunito Sans 10pt SemiBold"/>
                </a:rPr>
                <a:t>Large</a:t>
              </a:r>
              <a:endParaRPr lang="en-GB" sz="2000" dirty="0">
                <a:solidFill>
                  <a:srgbClr val="FBFFFB"/>
                </a:solidFill>
                <a:latin typeface="Nunito Sans 10pt SemiBold"/>
              </a:endParaRPr>
            </a:p>
          </p:txBody>
        </p:sp>
        <p:sp>
          <p:nvSpPr>
            <p:cNvPr id="4" name="TextBox 3">
              <a:extLst>
                <a:ext uri="{FF2B5EF4-FFF2-40B4-BE49-F238E27FC236}">
                  <a16:creationId xmlns:a16="http://schemas.microsoft.com/office/drawing/2014/main" id="{D0EEC57F-39F5-CF8D-094A-CFF43A49AFB1}"/>
                </a:ext>
              </a:extLst>
            </p:cNvPr>
            <p:cNvSpPr txBox="1"/>
            <p:nvPr/>
          </p:nvSpPr>
          <p:spPr>
            <a:xfrm>
              <a:off x="3064003" y="4837784"/>
              <a:ext cx="2063247" cy="738664"/>
            </a:xfrm>
            <a:prstGeom prst="rect">
              <a:avLst/>
            </a:prstGeom>
            <a:noFill/>
          </p:spPr>
          <p:txBody>
            <a:bodyPr wrap="square" rtlCol="0">
              <a:spAutoFit/>
            </a:bodyPr>
            <a:lstStyle/>
            <a:p>
              <a:pPr algn="ctr"/>
              <a:r>
                <a:rPr lang="en-US" sz="1400" i="1" dirty="0" err="1">
                  <a:solidFill>
                    <a:srgbClr val="FBFFFB"/>
                  </a:solidFill>
                  <a:latin typeface="Nunito Sans 10pt SemiBold"/>
                </a:rPr>
                <a:t>Corythucha</a:t>
              </a:r>
              <a:r>
                <a:rPr lang="en-US" sz="1400" i="1" dirty="0">
                  <a:solidFill>
                    <a:srgbClr val="FBFFFB"/>
                  </a:solidFill>
                  <a:latin typeface="Nunito Sans 10pt SemiBold"/>
                </a:rPr>
                <a:t> </a:t>
              </a:r>
              <a:r>
                <a:rPr lang="en-US" sz="1400" i="1" dirty="0" err="1">
                  <a:solidFill>
                    <a:srgbClr val="FBFFFB"/>
                  </a:solidFill>
                  <a:latin typeface="Nunito Sans 10pt SemiBold"/>
                </a:rPr>
                <a:t>arcuata</a:t>
              </a:r>
              <a:endParaRPr lang="en-US" sz="1400" i="1" dirty="0">
                <a:solidFill>
                  <a:srgbClr val="FBFFFB"/>
                </a:solidFill>
                <a:latin typeface="Nunito Sans 10pt SemiBold"/>
              </a:endParaRPr>
            </a:p>
            <a:p>
              <a:pPr algn="ctr"/>
              <a:r>
                <a:rPr lang="en-US" sz="1400" i="1" dirty="0">
                  <a:solidFill>
                    <a:srgbClr val="FBFFFB"/>
                  </a:solidFill>
                  <a:latin typeface="Nunito Sans 10pt SemiBold"/>
                </a:rPr>
                <a:t>Ips typographus</a:t>
              </a:r>
            </a:p>
            <a:p>
              <a:pPr algn="ctr"/>
              <a:r>
                <a:rPr lang="en-US" sz="1400" i="1" dirty="0">
                  <a:solidFill>
                    <a:srgbClr val="FBFFFB"/>
                  </a:solidFill>
                  <a:latin typeface="Nunito Sans 10pt SemiBold"/>
                </a:rPr>
                <a:t>Thaumetopoea </a:t>
              </a:r>
              <a:r>
                <a:rPr lang="en-US" sz="1400" dirty="0">
                  <a:solidFill>
                    <a:srgbClr val="FBFFFB"/>
                  </a:solidFill>
                  <a:latin typeface="Nunito Sans 10pt SemiBold"/>
                </a:rPr>
                <a:t>spp.</a:t>
              </a:r>
              <a:endParaRPr lang="en-GB" sz="1400" dirty="0">
                <a:solidFill>
                  <a:srgbClr val="FBFFFB"/>
                </a:solidFill>
                <a:latin typeface="Nunito Sans 10pt SemiBold"/>
              </a:endParaRPr>
            </a:p>
          </p:txBody>
        </p:sp>
        <p:sp>
          <p:nvSpPr>
            <p:cNvPr id="5" name="TextBox 4">
              <a:extLst>
                <a:ext uri="{FF2B5EF4-FFF2-40B4-BE49-F238E27FC236}">
                  <a16:creationId xmlns:a16="http://schemas.microsoft.com/office/drawing/2014/main" id="{0A1B1D65-917E-E4BD-5FBB-25DB8CABFBBC}"/>
                </a:ext>
              </a:extLst>
            </p:cNvPr>
            <p:cNvSpPr txBox="1"/>
            <p:nvPr/>
          </p:nvSpPr>
          <p:spPr>
            <a:xfrm>
              <a:off x="2683878" y="5841533"/>
              <a:ext cx="2823496" cy="400110"/>
            </a:xfrm>
            <a:prstGeom prst="rect">
              <a:avLst/>
            </a:prstGeom>
            <a:noFill/>
          </p:spPr>
          <p:txBody>
            <a:bodyPr wrap="square" rtlCol="0">
              <a:spAutoFit/>
            </a:bodyPr>
            <a:lstStyle/>
            <a:p>
              <a:pPr algn="ctr"/>
              <a:r>
                <a:rPr lang="en-GB" sz="2000" dirty="0">
                  <a:solidFill>
                    <a:srgbClr val="FBFFFB"/>
                  </a:solidFill>
                  <a:latin typeface="Nunito Sans 10pt SemiBold"/>
                </a:rPr>
                <a:t>Forest health managers</a:t>
              </a:r>
            </a:p>
          </p:txBody>
        </p:sp>
        <p:sp>
          <p:nvSpPr>
            <p:cNvPr id="16" name="TextBox 15">
              <a:extLst>
                <a:ext uri="{FF2B5EF4-FFF2-40B4-BE49-F238E27FC236}">
                  <a16:creationId xmlns:a16="http://schemas.microsoft.com/office/drawing/2014/main" id="{6B745DA3-FFC2-6BAD-300C-620123728AD3}"/>
                </a:ext>
              </a:extLst>
            </p:cNvPr>
            <p:cNvSpPr txBox="1"/>
            <p:nvPr/>
          </p:nvSpPr>
          <p:spPr>
            <a:xfrm>
              <a:off x="3545298" y="3510828"/>
              <a:ext cx="1100656" cy="400110"/>
            </a:xfrm>
            <a:prstGeom prst="rect">
              <a:avLst/>
            </a:prstGeom>
            <a:noFill/>
          </p:spPr>
          <p:txBody>
            <a:bodyPr wrap="square" rtlCol="0">
              <a:spAutoFit/>
            </a:bodyPr>
            <a:lstStyle/>
            <a:p>
              <a:pPr algn="ctr"/>
              <a:r>
                <a:rPr lang="en-US" sz="2000" dirty="0">
                  <a:solidFill>
                    <a:srgbClr val="FBFFFB"/>
                  </a:solidFill>
                  <a:latin typeface="Nunito Sans 10pt SemiBold"/>
                </a:rPr>
                <a:t>Natural</a:t>
              </a:r>
              <a:endParaRPr lang="en-GB" sz="2000" dirty="0">
                <a:solidFill>
                  <a:srgbClr val="FBFFFB"/>
                </a:solidFill>
                <a:latin typeface="Nunito Sans 10pt SemiBold"/>
              </a:endParaRPr>
            </a:p>
          </p:txBody>
        </p:sp>
        <p:sp>
          <p:nvSpPr>
            <p:cNvPr id="22" name="TextBox 21">
              <a:extLst>
                <a:ext uri="{FF2B5EF4-FFF2-40B4-BE49-F238E27FC236}">
                  <a16:creationId xmlns:a16="http://schemas.microsoft.com/office/drawing/2014/main" id="{1DE1E262-3E0D-0799-DFE9-B54105F5AA01}"/>
                </a:ext>
              </a:extLst>
            </p:cNvPr>
            <p:cNvSpPr txBox="1"/>
            <p:nvPr/>
          </p:nvSpPr>
          <p:spPr>
            <a:xfrm>
              <a:off x="2985791" y="4160774"/>
              <a:ext cx="2219671" cy="400110"/>
            </a:xfrm>
            <a:prstGeom prst="rect">
              <a:avLst/>
            </a:prstGeom>
            <a:noFill/>
          </p:spPr>
          <p:txBody>
            <a:bodyPr wrap="square" rtlCol="0">
              <a:spAutoFit/>
            </a:bodyPr>
            <a:lstStyle/>
            <a:p>
              <a:pPr algn="ctr"/>
              <a:r>
                <a:rPr lang="en-US" sz="2000" dirty="0">
                  <a:solidFill>
                    <a:srgbClr val="FBFFFB"/>
                  </a:solidFill>
                  <a:latin typeface="Nunito Sans 10pt SemiBold"/>
                </a:rPr>
                <a:t>Landscape  / Stand</a:t>
              </a:r>
              <a:endParaRPr lang="en-GB" sz="2000" dirty="0">
                <a:solidFill>
                  <a:srgbClr val="FBFFFB"/>
                </a:solidFill>
                <a:latin typeface="Nunito Sans 10pt SemiBold"/>
              </a:endParaRPr>
            </a:p>
          </p:txBody>
        </p:sp>
        <p:pic>
          <p:nvPicPr>
            <p:cNvPr id="23" name="Graphic 22">
              <a:extLst>
                <a:ext uri="{FF2B5EF4-FFF2-40B4-BE49-F238E27FC236}">
                  <a16:creationId xmlns:a16="http://schemas.microsoft.com/office/drawing/2014/main" id="{387113FC-D451-278F-4903-2BB75EA2D5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3055" y="1399036"/>
              <a:ext cx="865143" cy="865143"/>
            </a:xfrm>
            <a:prstGeom prst="rect">
              <a:avLst/>
            </a:prstGeom>
          </p:spPr>
        </p:pic>
        <p:sp>
          <p:nvSpPr>
            <p:cNvPr id="34" name="Graphic 7">
              <a:extLst>
                <a:ext uri="{FF2B5EF4-FFF2-40B4-BE49-F238E27FC236}">
                  <a16:creationId xmlns:a16="http://schemas.microsoft.com/office/drawing/2014/main" id="{D5F5CA62-B1A3-D89B-AC94-546365ED5D22}"/>
                </a:ext>
              </a:extLst>
            </p:cNvPr>
            <p:cNvSpPr/>
            <p:nvPr/>
          </p:nvSpPr>
          <p:spPr>
            <a:xfrm>
              <a:off x="2676264" y="1180328"/>
              <a:ext cx="2838725" cy="5308277"/>
            </a:xfrm>
            <a:custGeom>
              <a:avLst/>
              <a:gdLst>
                <a:gd name="connsiteX0" fmla="*/ 2223776 w 2328355"/>
                <a:gd name="connsiteY0" fmla="*/ 0 h 5222008"/>
                <a:gd name="connsiteX1" fmla="*/ 2328356 w 2328355"/>
                <a:gd name="connsiteY1" fmla="*/ 107965 h 5222008"/>
                <a:gd name="connsiteX2" fmla="*/ 2328356 w 2328355"/>
                <a:gd name="connsiteY2" fmla="*/ 5114045 h 5222008"/>
                <a:gd name="connsiteX3" fmla="*/ 2223776 w 2328355"/>
                <a:gd name="connsiteY3" fmla="*/ 5222009 h 5222008"/>
                <a:gd name="connsiteX4" fmla="*/ 104580 w 2328355"/>
                <a:gd name="connsiteY4" fmla="*/ 5222009 h 5222008"/>
                <a:gd name="connsiteX5" fmla="*/ 0 w 2328355"/>
                <a:gd name="connsiteY5" fmla="*/ 5114044 h 5222008"/>
                <a:gd name="connsiteX6" fmla="*/ 0 w 2328355"/>
                <a:gd name="connsiteY6" fmla="*/ 107964 h 5222008"/>
                <a:gd name="connsiteX7" fmla="*/ 104580 w 2328355"/>
                <a:gd name="connsiteY7" fmla="*/ 0 h 52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355" h="5222008">
                  <a:moveTo>
                    <a:pt x="2223776" y="0"/>
                  </a:moveTo>
                  <a:cubicBezTo>
                    <a:pt x="2281534" y="0"/>
                    <a:pt x="2328356" y="48337"/>
                    <a:pt x="2328356" y="107965"/>
                  </a:cubicBezTo>
                  <a:lnTo>
                    <a:pt x="2328356" y="5114045"/>
                  </a:lnTo>
                  <a:cubicBezTo>
                    <a:pt x="2328356" y="5173672"/>
                    <a:pt x="2281534" y="5222009"/>
                    <a:pt x="2223776" y="5222009"/>
                  </a:cubicBezTo>
                  <a:lnTo>
                    <a:pt x="104580" y="5222009"/>
                  </a:lnTo>
                  <a:cubicBezTo>
                    <a:pt x="46822" y="5222009"/>
                    <a:pt x="0" y="5173671"/>
                    <a:pt x="0" y="5114044"/>
                  </a:cubicBezTo>
                  <a:lnTo>
                    <a:pt x="0" y="107964"/>
                  </a:lnTo>
                  <a:cubicBezTo>
                    <a:pt x="0" y="48337"/>
                    <a:pt x="46822" y="0"/>
                    <a:pt x="104580" y="0"/>
                  </a:cubicBezTo>
                  <a:close/>
                </a:path>
              </a:pathLst>
            </a:custGeom>
            <a:noFill/>
            <a:ln w="28575" cap="rnd">
              <a:solidFill>
                <a:srgbClr val="051F20"/>
              </a:solidFill>
              <a:prstDash val="sysDot"/>
              <a:miter/>
            </a:ln>
          </p:spPr>
          <p:txBody>
            <a:bodyPr rtlCol="0" anchor="ctr"/>
            <a:lstStyle/>
            <a:p>
              <a:endParaRPr lang="it-IT"/>
            </a:p>
          </p:txBody>
        </p:sp>
      </p:grpSp>
    </p:spTree>
    <p:extLst>
      <p:ext uri="{BB962C8B-B14F-4D97-AF65-F5344CB8AC3E}">
        <p14:creationId xmlns:p14="http://schemas.microsoft.com/office/powerpoint/2010/main" val="217458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2255</TotalTime>
  <Words>550</Words>
  <Application>Microsoft Office PowerPoint</Application>
  <PresentationFormat>Widescreen</PresentationFormat>
  <Paragraphs>188</Paragraphs>
  <Slides>15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Nunito Sans 10pt</vt:lpstr>
      <vt:lpstr>Nunito Sans 10pt ExtraBold</vt:lpstr>
      <vt:lpstr>Nunito Sans 10pt Light</vt:lpstr>
      <vt:lpstr>Nunito Sans 10pt Medium</vt:lpstr>
      <vt:lpstr>Nunito Sans 10pt SemiBold</vt:lpstr>
      <vt:lpstr>Nunito Sans 7pt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Milanova</dc:creator>
  <cp:lastModifiedBy>Peter Bozakov</cp:lastModifiedBy>
  <cp:revision>249</cp:revision>
  <dcterms:created xsi:type="dcterms:W3CDTF">2024-12-17T09:11:39Z</dcterms:created>
  <dcterms:modified xsi:type="dcterms:W3CDTF">2025-04-28T07:31:35Z</dcterms:modified>
</cp:coreProperties>
</file>