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9" r:id="rId2"/>
    <p:sldId id="281" r:id="rId3"/>
    <p:sldId id="287" r:id="rId4"/>
    <p:sldId id="282" r:id="rId5"/>
    <p:sldId id="288" r:id="rId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60F"/>
    <a:srgbClr val="0E4508"/>
    <a:srgbClr val="44AC2F"/>
    <a:srgbClr val="003C00"/>
    <a:srgbClr val="07513C"/>
    <a:srgbClr val="C5E0B3"/>
    <a:srgbClr val="C89800"/>
    <a:srgbClr val="FFDA65"/>
    <a:srgbClr val="C1CB33"/>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Помір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Світли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30387" autoAdjust="0"/>
  </p:normalViewPr>
  <p:slideViewPr>
    <p:cSldViewPr snapToGrid="0">
      <p:cViewPr varScale="1">
        <p:scale>
          <a:sx n="112" d="100"/>
          <a:sy n="112" d="100"/>
        </p:scale>
        <p:origin x="432" y="96"/>
      </p:cViewPr>
      <p:guideLst/>
    </p:cSldViewPr>
  </p:slideViewPr>
  <p:notesTextViewPr>
    <p:cViewPr>
      <p:scale>
        <a:sx n="1" d="1"/>
        <a:sy n="1" d="1"/>
      </p:scale>
      <p:origin x="0" y="0"/>
    </p:cViewPr>
  </p:notesTextViewPr>
  <p:notesViewPr>
    <p:cSldViewPr snapToGrid="0">
      <p:cViewPr varScale="1">
        <p:scale>
          <a:sx n="84" d="100"/>
          <a:sy n="84" d="100"/>
        </p:scale>
        <p:origin x="391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6E0CA-D3EB-43BE-80AD-27FD45219D85}" type="datetimeFigureOut">
              <a:rPr lang="uk-UA" smtClean="0"/>
              <a:t>30.05.2025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95F45-6264-4EB5-93F9-C25667539A62}" type="slidenum">
              <a:rPr lang="uk-UA" smtClean="0"/>
              <a:t>‹#›</a:t>
            </a:fld>
            <a:endParaRPr lang="uk-UA"/>
          </a:p>
        </p:txBody>
      </p:sp>
    </p:spTree>
    <p:extLst>
      <p:ext uri="{BB962C8B-B14F-4D97-AF65-F5344CB8AC3E}">
        <p14:creationId xmlns:p14="http://schemas.microsoft.com/office/powerpoint/2010/main" val="102035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879475" y="109538"/>
            <a:ext cx="5038725" cy="2833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0" y="2860674"/>
            <a:ext cx="6796103" cy="6956425"/>
          </a:xfrm>
          <a:prstGeom prst="rect">
            <a:avLst/>
          </a:prstGeom>
          <a:noFill/>
          <a:ln>
            <a:noFill/>
          </a:ln>
        </p:spPr>
        <p:txBody>
          <a:bodyPr spcFirstLastPara="1" wrap="square" lIns="91425" tIns="45700" rIns="91425" bIns="45700" anchor="t" anchorCtr="0">
            <a:noAutofit/>
          </a:bodyPr>
          <a:lstStyle/>
          <a:p>
            <a:pPr marL="0" indent="450000" algn="just">
              <a:lnSpc>
                <a:spcPct val="115000"/>
              </a:lnSpc>
              <a:spcAft>
                <a:spcPts val="0"/>
              </a:spcAft>
              <a:buNone/>
            </a:pPr>
            <a:endParaRPr lang="uk-UA" sz="1400" b="1" dirty="0">
              <a:effectLst/>
              <a:latin typeface="Times New Roman" panose="02020603050405020304" pitchFamily="18" charset="0"/>
              <a:ea typeface="Calibri" panose="020F0502020204030204" pitchFamily="34" charset="0"/>
            </a:endParaRPr>
          </a:p>
        </p:txBody>
      </p:sp>
      <p:sp>
        <p:nvSpPr>
          <p:cNvPr id="87" name="Google Shape;87;p1:notes"/>
          <p:cNvSpPr txBox="1">
            <a:spLocks noGrp="1"/>
          </p:cNvSpPr>
          <p:nvPr>
            <p:ph type="sldNum" idx="12"/>
          </p:nvPr>
        </p:nvSpPr>
        <p:spPr>
          <a:xfrm>
            <a:off x="3850445" y="9428585"/>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1</a:t>
            </a:fld>
            <a:endParaRPr dirty="0"/>
          </a:p>
        </p:txBody>
      </p:sp>
    </p:spTree>
    <p:extLst>
      <p:ext uri="{BB962C8B-B14F-4D97-AF65-F5344CB8AC3E}">
        <p14:creationId xmlns:p14="http://schemas.microsoft.com/office/powerpoint/2010/main" val="321489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879475" y="109538"/>
            <a:ext cx="5038725" cy="2833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0" y="2860674"/>
            <a:ext cx="6796103" cy="6956425"/>
          </a:xfrm>
          <a:prstGeom prst="rect">
            <a:avLst/>
          </a:prstGeom>
          <a:noFill/>
          <a:ln>
            <a:noFill/>
          </a:ln>
        </p:spPr>
        <p:txBody>
          <a:bodyPr spcFirstLastPara="1" wrap="square" lIns="91425" tIns="45700" rIns="91425" bIns="45700" anchor="t" anchorCtr="0">
            <a:noAutofit/>
          </a:bodyPr>
          <a:lstStyle/>
          <a:p>
            <a:pPr marL="0" indent="450000" algn="just">
              <a:lnSpc>
                <a:spcPct val="115000"/>
              </a:lnSpc>
              <a:spcAft>
                <a:spcPts val="0"/>
              </a:spcAft>
              <a:buNone/>
            </a:pPr>
            <a:endParaRPr lang="uk-UA" sz="1400" b="1" dirty="0">
              <a:effectLst/>
              <a:latin typeface="Times New Roman" panose="02020603050405020304" pitchFamily="18" charset="0"/>
              <a:ea typeface="Calibri" panose="020F0502020204030204" pitchFamily="34" charset="0"/>
            </a:endParaRPr>
          </a:p>
        </p:txBody>
      </p:sp>
      <p:sp>
        <p:nvSpPr>
          <p:cNvPr id="87" name="Google Shape;87;p1:notes"/>
          <p:cNvSpPr txBox="1">
            <a:spLocks noGrp="1"/>
          </p:cNvSpPr>
          <p:nvPr>
            <p:ph type="sldNum" idx="12"/>
          </p:nvPr>
        </p:nvSpPr>
        <p:spPr>
          <a:xfrm>
            <a:off x="3850445" y="9428585"/>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2</a:t>
            </a:fld>
            <a:endParaRPr dirty="0"/>
          </a:p>
        </p:txBody>
      </p:sp>
    </p:spTree>
    <p:extLst>
      <p:ext uri="{BB962C8B-B14F-4D97-AF65-F5344CB8AC3E}">
        <p14:creationId xmlns:p14="http://schemas.microsoft.com/office/powerpoint/2010/main" val="8142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879475" y="109538"/>
            <a:ext cx="5038725" cy="2833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0" y="2860674"/>
            <a:ext cx="6796103" cy="6956425"/>
          </a:xfrm>
          <a:prstGeom prst="rect">
            <a:avLst/>
          </a:prstGeom>
          <a:noFill/>
          <a:ln>
            <a:noFill/>
          </a:ln>
        </p:spPr>
        <p:txBody>
          <a:bodyPr spcFirstLastPara="1" wrap="square" lIns="91425" tIns="45700" rIns="91425" bIns="45700" anchor="t" anchorCtr="0">
            <a:noAutofit/>
          </a:bodyPr>
          <a:lstStyle/>
          <a:p>
            <a:pPr marL="0" indent="450000" algn="just">
              <a:lnSpc>
                <a:spcPct val="115000"/>
              </a:lnSpc>
              <a:spcAft>
                <a:spcPts val="0"/>
              </a:spcAft>
              <a:buNone/>
            </a:pPr>
            <a:endParaRPr lang="uk-UA" sz="1400" b="1" dirty="0">
              <a:effectLst/>
              <a:latin typeface="Times New Roman" panose="02020603050405020304" pitchFamily="18" charset="0"/>
              <a:ea typeface="Calibri" panose="020F0502020204030204" pitchFamily="34" charset="0"/>
            </a:endParaRPr>
          </a:p>
        </p:txBody>
      </p:sp>
      <p:sp>
        <p:nvSpPr>
          <p:cNvPr id="87" name="Google Shape;87;p1:notes"/>
          <p:cNvSpPr txBox="1">
            <a:spLocks noGrp="1"/>
          </p:cNvSpPr>
          <p:nvPr>
            <p:ph type="sldNum" idx="12"/>
          </p:nvPr>
        </p:nvSpPr>
        <p:spPr>
          <a:xfrm>
            <a:off x="3850445" y="9428585"/>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3</a:t>
            </a:fld>
            <a:endParaRPr dirty="0"/>
          </a:p>
        </p:txBody>
      </p:sp>
    </p:spTree>
    <p:extLst>
      <p:ext uri="{BB962C8B-B14F-4D97-AF65-F5344CB8AC3E}">
        <p14:creationId xmlns:p14="http://schemas.microsoft.com/office/powerpoint/2010/main" val="92645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879475" y="109538"/>
            <a:ext cx="5038725" cy="2833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0" y="2860674"/>
            <a:ext cx="6796103" cy="6956425"/>
          </a:xfrm>
          <a:prstGeom prst="rect">
            <a:avLst/>
          </a:prstGeom>
          <a:noFill/>
          <a:ln>
            <a:noFill/>
          </a:ln>
        </p:spPr>
        <p:txBody>
          <a:bodyPr spcFirstLastPara="1" wrap="square" lIns="91425" tIns="45700" rIns="91425" bIns="45700" anchor="t" anchorCtr="0">
            <a:noAutofit/>
          </a:bodyPr>
          <a:lstStyle/>
          <a:p>
            <a:pPr marL="0" indent="450000" algn="just">
              <a:lnSpc>
                <a:spcPct val="115000"/>
              </a:lnSpc>
              <a:spcAft>
                <a:spcPts val="0"/>
              </a:spcAft>
              <a:buNone/>
            </a:pPr>
            <a:endParaRPr lang="uk-UA" sz="1400" b="1" dirty="0">
              <a:effectLst/>
              <a:latin typeface="Times New Roman" panose="02020603050405020304" pitchFamily="18" charset="0"/>
              <a:ea typeface="Calibri" panose="020F0502020204030204" pitchFamily="34" charset="0"/>
            </a:endParaRPr>
          </a:p>
        </p:txBody>
      </p:sp>
      <p:sp>
        <p:nvSpPr>
          <p:cNvPr id="87" name="Google Shape;87;p1:notes"/>
          <p:cNvSpPr txBox="1">
            <a:spLocks noGrp="1"/>
          </p:cNvSpPr>
          <p:nvPr>
            <p:ph type="sldNum" idx="12"/>
          </p:nvPr>
        </p:nvSpPr>
        <p:spPr>
          <a:xfrm>
            <a:off x="3850445" y="9428585"/>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4</a:t>
            </a:fld>
            <a:endParaRPr dirty="0"/>
          </a:p>
        </p:txBody>
      </p:sp>
    </p:spTree>
    <p:extLst>
      <p:ext uri="{BB962C8B-B14F-4D97-AF65-F5344CB8AC3E}">
        <p14:creationId xmlns:p14="http://schemas.microsoft.com/office/powerpoint/2010/main" val="38936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879475" y="109538"/>
            <a:ext cx="5038725" cy="2833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0" y="2860674"/>
            <a:ext cx="6796103" cy="6956425"/>
          </a:xfrm>
          <a:prstGeom prst="rect">
            <a:avLst/>
          </a:prstGeom>
          <a:noFill/>
          <a:ln>
            <a:noFill/>
          </a:ln>
        </p:spPr>
        <p:txBody>
          <a:bodyPr spcFirstLastPara="1" wrap="square" lIns="91425" tIns="45700" rIns="91425" bIns="45700" anchor="t" anchorCtr="0">
            <a:noAutofit/>
          </a:bodyPr>
          <a:lstStyle/>
          <a:p>
            <a:pPr marL="0" indent="450000" algn="just">
              <a:lnSpc>
                <a:spcPct val="115000"/>
              </a:lnSpc>
              <a:spcAft>
                <a:spcPts val="0"/>
              </a:spcAft>
              <a:buNone/>
            </a:pPr>
            <a:endParaRPr lang="uk-UA" sz="1400" b="1" dirty="0">
              <a:effectLst/>
              <a:latin typeface="Times New Roman" panose="02020603050405020304" pitchFamily="18" charset="0"/>
              <a:ea typeface="Calibri" panose="020F0502020204030204" pitchFamily="34" charset="0"/>
            </a:endParaRPr>
          </a:p>
        </p:txBody>
      </p:sp>
      <p:sp>
        <p:nvSpPr>
          <p:cNvPr id="87" name="Google Shape;87;p1:notes"/>
          <p:cNvSpPr txBox="1">
            <a:spLocks noGrp="1"/>
          </p:cNvSpPr>
          <p:nvPr>
            <p:ph type="sldNum" idx="12"/>
          </p:nvPr>
        </p:nvSpPr>
        <p:spPr>
          <a:xfrm>
            <a:off x="3850445" y="9428585"/>
            <a:ext cx="2945659" cy="498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5</a:t>
            </a:fld>
            <a:endParaRPr dirty="0"/>
          </a:p>
        </p:txBody>
      </p:sp>
    </p:spTree>
    <p:extLst>
      <p:ext uri="{BB962C8B-B14F-4D97-AF65-F5344CB8AC3E}">
        <p14:creationId xmlns:p14="http://schemas.microsoft.com/office/powerpoint/2010/main" val="16856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A375D2-E596-5E80-0F44-33B4274253BA}"/>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483FBDF0-DCC3-6A5C-85FF-101F6967D6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89A1D961-37F7-22F2-0565-7FB4C7A4FD02}"/>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5" name="Місце для нижнього колонтитула 4">
            <a:extLst>
              <a:ext uri="{FF2B5EF4-FFF2-40B4-BE49-F238E27FC236}">
                <a16:creationId xmlns:a16="http://schemas.microsoft.com/office/drawing/2014/main" id="{DFB2D120-4344-A255-704D-5F0328DC31F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8DC6B29-1D30-FADC-63B9-851E0508E714}"/>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198333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8D7754-6853-75BA-3117-547A264E8ED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24695AB7-DA8E-8210-4F9D-9E7CF024CA10}"/>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1CCA684-92FD-D26D-BFD3-DA973835FA08}"/>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5" name="Місце для нижнього колонтитула 4">
            <a:extLst>
              <a:ext uri="{FF2B5EF4-FFF2-40B4-BE49-F238E27FC236}">
                <a16:creationId xmlns:a16="http://schemas.microsoft.com/office/drawing/2014/main" id="{97E3585E-8FAF-B968-8732-B636674A1F2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3CBA639-5B4E-6D13-1C9C-D7D5E0E05092}"/>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3611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6AEDD7C9-2FAF-47FC-696E-BBA32324486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14FEC22C-04B7-B34F-AC06-CC41BB5716F2}"/>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DC798F8-97E5-6D5E-BC14-8301F3A777D5}"/>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5" name="Місце для нижнього колонтитула 4">
            <a:extLst>
              <a:ext uri="{FF2B5EF4-FFF2-40B4-BE49-F238E27FC236}">
                <a16:creationId xmlns:a16="http://schemas.microsoft.com/office/drawing/2014/main" id="{DCBB67CF-66F8-ECCB-D111-572EE881E9C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54DC9DF-2246-282D-5373-EEDEAFF5A8F4}"/>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394536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EFF205-609C-C39E-49EE-5D1A695635C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508A2B8-5E57-5AB7-D1D8-0F0D716DB3A4}"/>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877B4B7-364C-09A0-8E81-502D0F413878}"/>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5" name="Місце для нижнього колонтитула 4">
            <a:extLst>
              <a:ext uri="{FF2B5EF4-FFF2-40B4-BE49-F238E27FC236}">
                <a16:creationId xmlns:a16="http://schemas.microsoft.com/office/drawing/2014/main" id="{E7B11767-66A8-FAD7-291A-8770C8B72E8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23EB7DC-D424-A40E-1B91-0B453724FC10}"/>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337373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BDF885-84B7-6D50-6FAA-FDC5CEADF3F2}"/>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5380795-97F6-A452-19C7-F866497538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A6485650-2E02-DFAC-1FC4-16FC3A8306E8}"/>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5" name="Місце для нижнього колонтитула 4">
            <a:extLst>
              <a:ext uri="{FF2B5EF4-FFF2-40B4-BE49-F238E27FC236}">
                <a16:creationId xmlns:a16="http://schemas.microsoft.com/office/drawing/2014/main" id="{8A2A9C30-75F3-8B60-6CD3-BCC026C85F0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40A28C0-0CE9-6F06-04F0-7FB6A3FBD933}"/>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83542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2D57A8-6E4A-C8B7-8732-061F91BE5E2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E3D7B2FF-6B2D-0988-171E-C700662C3B5B}"/>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D54A78C2-9FED-4B87-E555-0B8F4E70403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8F2BF38B-14B9-10FD-7E29-3A1D61806E66}"/>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6" name="Місце для нижнього колонтитула 5">
            <a:extLst>
              <a:ext uri="{FF2B5EF4-FFF2-40B4-BE49-F238E27FC236}">
                <a16:creationId xmlns:a16="http://schemas.microsoft.com/office/drawing/2014/main" id="{80875786-B94C-1C88-68F7-DF43FDEE2AF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A205651-E30A-0C69-D3EC-ADE182A402B3}"/>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337756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B2C39F-BE32-B947-EB9A-FF917B0A3743}"/>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F6F62847-A5A4-3B3D-8B4A-E892FBE033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3A7ECED9-173D-F5D7-9384-DA276C6AA741}"/>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A8667B8B-155F-6FAA-7512-7A75DF0324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5A68745F-84ED-0345-4810-C88105B2EA7A}"/>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9E7B2EA5-8B11-681E-6B3A-CBE5AB595559}"/>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8" name="Місце для нижнього колонтитула 7">
            <a:extLst>
              <a:ext uri="{FF2B5EF4-FFF2-40B4-BE49-F238E27FC236}">
                <a16:creationId xmlns:a16="http://schemas.microsoft.com/office/drawing/2014/main" id="{CE6D8E97-F27D-CE72-232D-40D934F2AC30}"/>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1C536113-8FAB-1562-5D9B-E1514E6B6056}"/>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73529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F8E63A-C808-DA2F-4DD8-D5CD612AF4B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7A5E5A7A-3A11-AB58-855B-B5DA3629DB8A}"/>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4" name="Місце для нижнього колонтитула 3">
            <a:extLst>
              <a:ext uri="{FF2B5EF4-FFF2-40B4-BE49-F238E27FC236}">
                <a16:creationId xmlns:a16="http://schemas.microsoft.com/office/drawing/2014/main" id="{11A3D1EC-683C-B611-7888-B1CEB467E958}"/>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AEF0F81E-6F61-B1B8-AD6C-D5BF93BFDBF3}"/>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238784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C8756465-2F38-2AAD-F092-AEF00B743BAB}"/>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3" name="Місце для нижнього колонтитула 2">
            <a:extLst>
              <a:ext uri="{FF2B5EF4-FFF2-40B4-BE49-F238E27FC236}">
                <a16:creationId xmlns:a16="http://schemas.microsoft.com/office/drawing/2014/main" id="{86E398FD-F973-98C6-BEFB-9CDAD7926879}"/>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C1A4A64B-4CE5-FCE1-ABC1-1D8E0393C5CA}"/>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327792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55F83A-D897-B245-9003-334789CCA19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44144F4-F334-7BDF-493D-0F2D2A156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1713DC5D-50A6-B69A-705C-1FC00A83F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4778E074-B730-8E90-9A7F-A391ECA70288}"/>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6" name="Місце для нижнього колонтитула 5">
            <a:extLst>
              <a:ext uri="{FF2B5EF4-FFF2-40B4-BE49-F238E27FC236}">
                <a16:creationId xmlns:a16="http://schemas.microsoft.com/office/drawing/2014/main" id="{06DECEBC-3231-5E57-B6BA-98F4ACCD110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51F70EF-BA7B-A5B4-7914-809998B16859}"/>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225406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DCA21C-BBAB-717C-8F72-0C74315804BC}"/>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6BD1581F-5F11-DE40-E443-143DCD472F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DD161655-2244-865F-3D5E-DC29C0738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1A29E28-DA28-BB93-65F4-B34FB3F5744B}"/>
              </a:ext>
            </a:extLst>
          </p:cNvPr>
          <p:cNvSpPr>
            <a:spLocks noGrp="1"/>
          </p:cNvSpPr>
          <p:nvPr>
            <p:ph type="dt" sz="half" idx="10"/>
          </p:nvPr>
        </p:nvSpPr>
        <p:spPr/>
        <p:txBody>
          <a:bodyPr/>
          <a:lstStyle/>
          <a:p>
            <a:fld id="{49153607-36BA-4636-B757-61712237AFED}" type="datetimeFigureOut">
              <a:rPr lang="uk-UA" smtClean="0"/>
              <a:t>30.05.2025</a:t>
            </a:fld>
            <a:endParaRPr lang="uk-UA"/>
          </a:p>
        </p:txBody>
      </p:sp>
      <p:sp>
        <p:nvSpPr>
          <p:cNvPr id="6" name="Місце для нижнього колонтитула 5">
            <a:extLst>
              <a:ext uri="{FF2B5EF4-FFF2-40B4-BE49-F238E27FC236}">
                <a16:creationId xmlns:a16="http://schemas.microsoft.com/office/drawing/2014/main" id="{C1ECB5BA-0623-B8A7-289C-044B10E3B1C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49A6183-B059-3E37-11DF-65F8FE0CEA25}"/>
              </a:ext>
            </a:extLst>
          </p:cNvPr>
          <p:cNvSpPr>
            <a:spLocks noGrp="1"/>
          </p:cNvSpPr>
          <p:nvPr>
            <p:ph type="sldNum" sz="quarter" idx="12"/>
          </p:nvPr>
        </p:nvSpPr>
        <p:spPr/>
        <p:txBody>
          <a:bodyPr/>
          <a:lstStyle/>
          <a:p>
            <a:fld id="{996D3D28-C979-4E5E-B935-C1F06C36CB90}" type="slidenum">
              <a:rPr lang="uk-UA" smtClean="0"/>
              <a:t>‹#›</a:t>
            </a:fld>
            <a:endParaRPr lang="uk-UA"/>
          </a:p>
        </p:txBody>
      </p:sp>
    </p:spTree>
    <p:extLst>
      <p:ext uri="{BB962C8B-B14F-4D97-AF65-F5344CB8AC3E}">
        <p14:creationId xmlns:p14="http://schemas.microsoft.com/office/powerpoint/2010/main" val="6458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8D7C2136-48F8-FDF7-8D49-5B46D9B6C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A21DDA9-58AE-D01C-8DAF-1360A6A87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3D951DD-1132-3F79-E84D-35C5E3F15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153607-36BA-4636-B757-61712237AFED}" type="datetimeFigureOut">
              <a:rPr lang="uk-UA" smtClean="0"/>
              <a:t>30.05.2025</a:t>
            </a:fld>
            <a:endParaRPr lang="uk-UA"/>
          </a:p>
        </p:txBody>
      </p:sp>
      <p:sp>
        <p:nvSpPr>
          <p:cNvPr id="5" name="Місце для нижнього колонтитула 4">
            <a:extLst>
              <a:ext uri="{FF2B5EF4-FFF2-40B4-BE49-F238E27FC236}">
                <a16:creationId xmlns:a16="http://schemas.microsoft.com/office/drawing/2014/main" id="{72A26AAE-3528-DC57-B5BD-F33865459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7644351C-0EE8-0B3F-B395-100446F2C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6D3D28-C979-4E5E-B935-C1F06C36CB90}" type="slidenum">
              <a:rPr lang="uk-UA" smtClean="0"/>
              <a:t>‹#›</a:t>
            </a:fld>
            <a:endParaRPr lang="uk-UA"/>
          </a:p>
        </p:txBody>
      </p:sp>
    </p:spTree>
    <p:extLst>
      <p:ext uri="{BB962C8B-B14F-4D97-AF65-F5344CB8AC3E}">
        <p14:creationId xmlns:p14="http://schemas.microsoft.com/office/powerpoint/2010/main" val="271046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Изображение выглядит как снимок экрана, графический дизайн, Графика, зеленый&#10;&#10;Автоматически созданное описание"/>
          <p:cNvPicPr preferRelativeResize="0"/>
          <p:nvPr/>
        </p:nvPicPr>
        <p:blipFill rotWithShape="1">
          <a:blip r:embed="rId3">
            <a:alphaModFix amt="17000"/>
          </a:blip>
          <a:srcRect b="18"/>
          <a:stretch/>
        </p:blipFill>
        <p:spPr>
          <a:xfrm>
            <a:off x="20" y="1282"/>
            <a:ext cx="12191980" cy="3600000"/>
          </a:xfrm>
          <a:prstGeom prst="rect">
            <a:avLst/>
          </a:prstGeom>
          <a:noFill/>
          <a:ln>
            <a:noFill/>
          </a:ln>
        </p:spPr>
      </p:pic>
      <p:sp>
        <p:nvSpPr>
          <p:cNvPr id="8" name="TextBox 7">
            <a:extLst>
              <a:ext uri="{FF2B5EF4-FFF2-40B4-BE49-F238E27FC236}">
                <a16:creationId xmlns:a16="http://schemas.microsoft.com/office/drawing/2014/main" id="{9A1EC63A-7143-C409-0962-9CA2253AA0BD}"/>
              </a:ext>
            </a:extLst>
          </p:cNvPr>
          <p:cNvSpPr txBox="1"/>
          <p:nvPr/>
        </p:nvSpPr>
        <p:spPr>
          <a:xfrm>
            <a:off x="5742774" y="29914"/>
            <a:ext cx="6449226" cy="1015663"/>
          </a:xfrm>
          <a:prstGeom prst="rect">
            <a:avLst/>
          </a:prstGeom>
          <a:noFill/>
        </p:spPr>
        <p:txBody>
          <a:bodyPr wrap="square" rtlCol="0">
            <a:spAutoFit/>
          </a:bodyPr>
          <a:lstStyle/>
          <a:p>
            <a:pPr algn="ctr"/>
            <a:r>
              <a:rPr lang="en-US" sz="3000" b="1" dirty="0">
                <a:solidFill>
                  <a:srgbClr val="003C00"/>
                </a:solidFill>
                <a:latin typeface="Inerta Black" pitchFamily="50" charset="-52"/>
              </a:rPr>
              <a:t>International Plant Health Day - 2025 in Ukraine</a:t>
            </a:r>
            <a:endParaRPr lang="uk-UA" sz="3000" b="1" noProof="0" dirty="0">
              <a:solidFill>
                <a:srgbClr val="003C00"/>
              </a:solidFill>
              <a:latin typeface="Inerta Black" pitchFamily="50" charset="-52"/>
            </a:endParaRPr>
          </a:p>
        </p:txBody>
      </p:sp>
      <p:sp>
        <p:nvSpPr>
          <p:cNvPr id="9" name="TextBox 8"/>
          <p:cNvSpPr txBox="1"/>
          <p:nvPr/>
        </p:nvSpPr>
        <p:spPr>
          <a:xfrm>
            <a:off x="202922" y="5454187"/>
            <a:ext cx="6255089" cy="1015663"/>
          </a:xfrm>
          <a:prstGeom prst="rect">
            <a:avLst/>
          </a:prstGeom>
          <a:noFill/>
        </p:spPr>
        <p:txBody>
          <a:bodyPr wrap="square" rtlCol="0">
            <a:spAutoFit/>
          </a:bodyPr>
          <a:lstStyle/>
          <a:p>
            <a:r>
              <a:rPr lang="en-US" sz="1200" b="1" i="1" dirty="0">
                <a:solidFill>
                  <a:schemeClr val="accent6">
                    <a:lumMod val="75000"/>
                  </a:schemeClr>
                </a:solidFill>
                <a:latin typeface="Inerta Black"/>
              </a:rPr>
              <a:t>Greetings on the official web portal of the State Service of Ukraine on Food Safety and Consumer Protection from the Head of the State Service of Ukraine on Food Safety and Consumer Protection and the Deputy Head of the State Service of Ukraine on Food Safety and Consumer Protection, Chief State </a:t>
            </a:r>
            <a:r>
              <a:rPr lang="en-US" sz="1200" b="1" i="1" dirty="0" err="1">
                <a:solidFill>
                  <a:schemeClr val="accent6">
                    <a:lumMod val="75000"/>
                  </a:schemeClr>
                </a:solidFill>
                <a:latin typeface="Inerta Black"/>
              </a:rPr>
              <a:t>Phytosanitary</a:t>
            </a:r>
            <a:r>
              <a:rPr lang="en-US" sz="1200" b="1" i="1" dirty="0">
                <a:solidFill>
                  <a:schemeClr val="accent6">
                    <a:lumMod val="75000"/>
                  </a:schemeClr>
                </a:solidFill>
                <a:latin typeface="Inerta Black"/>
              </a:rPr>
              <a:t> Inspector of Ukraine</a:t>
            </a:r>
            <a:endParaRPr lang="uk-UA" sz="1200" b="1" i="1" dirty="0">
              <a:solidFill>
                <a:schemeClr val="accent6">
                  <a:lumMod val="75000"/>
                </a:schemeClr>
              </a:solidFill>
              <a:latin typeface="Inerta Black"/>
            </a:endParaRPr>
          </a:p>
        </p:txBody>
      </p:sp>
      <p:grpSp>
        <p:nvGrpSpPr>
          <p:cNvPr id="10" name="Групувати 9">
            <a:extLst>
              <a:ext uri="{FF2B5EF4-FFF2-40B4-BE49-F238E27FC236}">
                <a16:creationId xmlns:a16="http://schemas.microsoft.com/office/drawing/2014/main" id="{018C5607-0466-765E-357B-5BA3451796B2}"/>
              </a:ext>
            </a:extLst>
          </p:cNvPr>
          <p:cNvGrpSpPr/>
          <p:nvPr/>
        </p:nvGrpSpPr>
        <p:grpSpPr>
          <a:xfrm>
            <a:off x="160996" y="97722"/>
            <a:ext cx="5181465" cy="656425"/>
            <a:chOff x="694944" y="283907"/>
            <a:chExt cx="5181465" cy="656425"/>
          </a:xfrm>
        </p:grpSpPr>
        <p:pic>
          <p:nvPicPr>
            <p:cNvPr id="11" name="Google Shape;102;p2" descr="Изображение выглядит как текст, Графика, символ, Шрифт&#10;&#10;Автоматически созданное описание">
              <a:extLst>
                <a:ext uri="{FF2B5EF4-FFF2-40B4-BE49-F238E27FC236}">
                  <a16:creationId xmlns:a16="http://schemas.microsoft.com/office/drawing/2014/main" id="{B723FA97-D755-CEC4-9F4C-260E05821196}"/>
                </a:ext>
              </a:extLst>
            </p:cNvPr>
            <p:cNvPicPr preferRelativeResize="0"/>
            <p:nvPr/>
          </p:nvPicPr>
          <p:blipFill rotWithShape="1">
            <a:blip r:embed="rId4">
              <a:alphaModFix/>
            </a:blip>
            <a:srcRect/>
            <a:stretch/>
          </p:blipFill>
          <p:spPr>
            <a:xfrm>
              <a:off x="694944" y="283907"/>
              <a:ext cx="625175" cy="656425"/>
            </a:xfrm>
            <a:prstGeom prst="rect">
              <a:avLst/>
            </a:prstGeom>
            <a:noFill/>
            <a:ln>
              <a:noFill/>
            </a:ln>
          </p:spPr>
        </p:pic>
        <p:sp>
          <p:nvSpPr>
            <p:cNvPr id="12" name="TextBox 11">
              <a:extLst>
                <a:ext uri="{FF2B5EF4-FFF2-40B4-BE49-F238E27FC236}">
                  <a16:creationId xmlns:a16="http://schemas.microsoft.com/office/drawing/2014/main" id="{9869AD77-15BC-DC22-7814-A0DC5695D62F}"/>
                </a:ext>
              </a:extLst>
            </p:cNvPr>
            <p:cNvSpPr txBox="1"/>
            <p:nvPr/>
          </p:nvSpPr>
          <p:spPr>
            <a:xfrm>
              <a:off x="1212020" y="381916"/>
              <a:ext cx="4664389" cy="369332"/>
            </a:xfrm>
            <a:prstGeom prst="rect">
              <a:avLst/>
            </a:prstGeom>
            <a:noFill/>
          </p:spPr>
          <p:txBody>
            <a:bodyPr wrap="square" rtlCol="0">
              <a:spAutoFit/>
            </a:bodyPr>
            <a:lstStyle/>
            <a:p>
              <a:r>
                <a:rPr lang="en-US" dirty="0" smtClean="0">
                  <a:solidFill>
                    <a:srgbClr val="44AC2F"/>
                  </a:solidFill>
                  <a:latin typeface="Inerta Black" pitchFamily="50" charset="-52"/>
                </a:rPr>
                <a:t>SSUFSCP</a:t>
              </a:r>
              <a:endParaRPr lang="uk-UA" dirty="0">
                <a:solidFill>
                  <a:srgbClr val="44AC2F"/>
                </a:solidFill>
                <a:latin typeface="Inerta Black" pitchFamily="50" charset="-52"/>
              </a:endParaRPr>
            </a:p>
          </p:txBody>
        </p:sp>
      </p:grpSp>
      <p:pic>
        <p:nvPicPr>
          <p:cNvPr id="2" name="Рисунок 1"/>
          <p:cNvPicPr>
            <a:picLocks noChangeAspect="1"/>
          </p:cNvPicPr>
          <p:nvPr/>
        </p:nvPicPr>
        <p:blipFill>
          <a:blip r:embed="rId5"/>
          <a:stretch>
            <a:fillRect/>
          </a:stretch>
        </p:blipFill>
        <p:spPr>
          <a:xfrm>
            <a:off x="69632" y="1247017"/>
            <a:ext cx="6521668" cy="3600000"/>
          </a:xfrm>
          <a:prstGeom prst="rect">
            <a:avLst/>
          </a:prstGeom>
        </p:spPr>
      </p:pic>
      <p:pic>
        <p:nvPicPr>
          <p:cNvPr id="3" name="Рисунок 2"/>
          <p:cNvPicPr>
            <a:picLocks noChangeAspect="1"/>
          </p:cNvPicPr>
          <p:nvPr/>
        </p:nvPicPr>
        <p:blipFill>
          <a:blip r:embed="rId6"/>
          <a:stretch>
            <a:fillRect/>
          </a:stretch>
        </p:blipFill>
        <p:spPr>
          <a:xfrm>
            <a:off x="6591300" y="1204124"/>
            <a:ext cx="5334663" cy="2196940"/>
          </a:xfrm>
          <a:prstGeom prst="rect">
            <a:avLst/>
          </a:prstGeom>
        </p:spPr>
      </p:pic>
      <p:pic>
        <p:nvPicPr>
          <p:cNvPr id="5" name="Рисунок 4"/>
          <p:cNvPicPr>
            <a:picLocks noChangeAspect="1"/>
          </p:cNvPicPr>
          <p:nvPr/>
        </p:nvPicPr>
        <p:blipFill>
          <a:blip r:embed="rId7"/>
          <a:stretch>
            <a:fillRect/>
          </a:stretch>
        </p:blipFill>
        <p:spPr>
          <a:xfrm>
            <a:off x="6591300" y="3759829"/>
            <a:ext cx="4495800" cy="2867937"/>
          </a:xfrm>
          <a:prstGeom prst="rect">
            <a:avLst/>
          </a:prstGeom>
        </p:spPr>
      </p:pic>
    </p:spTree>
    <p:extLst>
      <p:ext uri="{BB962C8B-B14F-4D97-AF65-F5344CB8AC3E}">
        <p14:creationId xmlns:p14="http://schemas.microsoft.com/office/powerpoint/2010/main" val="1628918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Изображение выглядит как снимок экрана, графический дизайн, Графика, зеленый&#10;&#10;Автоматически созданное описание"/>
          <p:cNvPicPr preferRelativeResize="0"/>
          <p:nvPr/>
        </p:nvPicPr>
        <p:blipFill rotWithShape="1">
          <a:blip r:embed="rId3">
            <a:alphaModFix amt="17000"/>
          </a:blip>
          <a:srcRect b="18"/>
          <a:stretch/>
        </p:blipFill>
        <p:spPr>
          <a:xfrm>
            <a:off x="0" y="1282"/>
            <a:ext cx="12255512" cy="6856718"/>
          </a:xfrm>
          <a:prstGeom prst="rect">
            <a:avLst/>
          </a:prstGeom>
          <a:noFill/>
          <a:ln>
            <a:noFill/>
          </a:ln>
        </p:spPr>
      </p:pic>
      <p:grpSp>
        <p:nvGrpSpPr>
          <p:cNvPr id="10" name="Групувати 9">
            <a:extLst>
              <a:ext uri="{FF2B5EF4-FFF2-40B4-BE49-F238E27FC236}">
                <a16:creationId xmlns:a16="http://schemas.microsoft.com/office/drawing/2014/main" id="{018C5607-0466-765E-357B-5BA3451796B2}"/>
              </a:ext>
            </a:extLst>
          </p:cNvPr>
          <p:cNvGrpSpPr/>
          <p:nvPr/>
        </p:nvGrpSpPr>
        <p:grpSpPr>
          <a:xfrm>
            <a:off x="522946" y="232645"/>
            <a:ext cx="5181465" cy="656425"/>
            <a:chOff x="694944" y="283907"/>
            <a:chExt cx="5181465" cy="656425"/>
          </a:xfrm>
        </p:grpSpPr>
        <p:pic>
          <p:nvPicPr>
            <p:cNvPr id="11" name="Google Shape;102;p2" descr="Изображение выглядит как текст, Графика, символ, Шрифт&#10;&#10;Автоматически созданное описание">
              <a:extLst>
                <a:ext uri="{FF2B5EF4-FFF2-40B4-BE49-F238E27FC236}">
                  <a16:creationId xmlns:a16="http://schemas.microsoft.com/office/drawing/2014/main" id="{B723FA97-D755-CEC4-9F4C-260E05821196}"/>
                </a:ext>
              </a:extLst>
            </p:cNvPr>
            <p:cNvPicPr preferRelativeResize="0"/>
            <p:nvPr/>
          </p:nvPicPr>
          <p:blipFill rotWithShape="1">
            <a:blip r:embed="rId4">
              <a:alphaModFix/>
            </a:blip>
            <a:srcRect/>
            <a:stretch/>
          </p:blipFill>
          <p:spPr>
            <a:xfrm>
              <a:off x="694944" y="283907"/>
              <a:ext cx="625175" cy="656425"/>
            </a:xfrm>
            <a:prstGeom prst="rect">
              <a:avLst/>
            </a:prstGeom>
            <a:noFill/>
            <a:ln>
              <a:noFill/>
            </a:ln>
          </p:spPr>
        </p:pic>
        <p:sp>
          <p:nvSpPr>
            <p:cNvPr id="12" name="TextBox 11">
              <a:extLst>
                <a:ext uri="{FF2B5EF4-FFF2-40B4-BE49-F238E27FC236}">
                  <a16:creationId xmlns:a16="http://schemas.microsoft.com/office/drawing/2014/main" id="{9869AD77-15BC-DC22-7814-A0DC5695D62F}"/>
                </a:ext>
              </a:extLst>
            </p:cNvPr>
            <p:cNvSpPr txBox="1"/>
            <p:nvPr/>
          </p:nvSpPr>
          <p:spPr>
            <a:xfrm>
              <a:off x="1212020" y="381916"/>
              <a:ext cx="4664389" cy="369332"/>
            </a:xfrm>
            <a:prstGeom prst="rect">
              <a:avLst/>
            </a:prstGeom>
            <a:noFill/>
          </p:spPr>
          <p:txBody>
            <a:bodyPr wrap="square" rtlCol="0">
              <a:spAutoFit/>
            </a:bodyPr>
            <a:lstStyle/>
            <a:p>
              <a:r>
                <a:rPr lang="en-US" dirty="0">
                  <a:solidFill>
                    <a:srgbClr val="44AC2F"/>
                  </a:solidFill>
                  <a:latin typeface="Inerta Black" pitchFamily="50" charset="-52"/>
                </a:rPr>
                <a:t>SSUFSCP</a:t>
              </a:r>
              <a:endParaRPr lang="uk-UA" dirty="0">
                <a:solidFill>
                  <a:srgbClr val="44AC2F"/>
                </a:solidFill>
                <a:latin typeface="Inerta Black" pitchFamily="50" charset="-52"/>
              </a:endParaRPr>
            </a:p>
          </p:txBody>
        </p:sp>
      </p:grpSp>
      <p:pic>
        <p:nvPicPr>
          <p:cNvPr id="13" name="Рисунок 12"/>
          <p:cNvPicPr>
            <a:picLocks noChangeAspect="1"/>
          </p:cNvPicPr>
          <p:nvPr/>
        </p:nvPicPr>
        <p:blipFill>
          <a:blip r:embed="rId5"/>
          <a:stretch>
            <a:fillRect/>
          </a:stretch>
        </p:blipFill>
        <p:spPr>
          <a:xfrm>
            <a:off x="112211" y="2055633"/>
            <a:ext cx="6717214" cy="3778433"/>
          </a:xfrm>
          <a:prstGeom prst="rect">
            <a:avLst/>
          </a:prstGeom>
        </p:spPr>
      </p:pic>
      <p:sp>
        <p:nvSpPr>
          <p:cNvPr id="15" name="TextBox 14"/>
          <p:cNvSpPr txBox="1"/>
          <p:nvPr/>
        </p:nvSpPr>
        <p:spPr>
          <a:xfrm>
            <a:off x="225152" y="6249520"/>
            <a:ext cx="5629683" cy="307777"/>
          </a:xfrm>
          <a:prstGeom prst="rect">
            <a:avLst/>
          </a:prstGeom>
          <a:noFill/>
        </p:spPr>
        <p:txBody>
          <a:bodyPr wrap="none" rtlCol="0">
            <a:spAutoFit/>
          </a:bodyPr>
          <a:lstStyle/>
          <a:p>
            <a:r>
              <a:rPr lang="en-US" sz="1400" b="1" dirty="0">
                <a:solidFill>
                  <a:srgbClr val="2A560F"/>
                </a:solidFill>
                <a:latin typeface="Inerta Black"/>
              </a:rPr>
              <a:t>Presentation: The importance of plants for human life and health</a:t>
            </a:r>
            <a:endParaRPr lang="uk-UA" sz="1400" b="1" dirty="0">
              <a:solidFill>
                <a:srgbClr val="2A560F"/>
              </a:solidFill>
              <a:latin typeface="Inerta Black"/>
            </a:endParaRPr>
          </a:p>
        </p:txBody>
      </p:sp>
      <p:sp>
        <p:nvSpPr>
          <p:cNvPr id="2" name="Прямоугольник 1"/>
          <p:cNvSpPr/>
          <p:nvPr/>
        </p:nvSpPr>
        <p:spPr>
          <a:xfrm>
            <a:off x="6235093" y="6295687"/>
            <a:ext cx="6038850" cy="523220"/>
          </a:xfrm>
          <a:prstGeom prst="rect">
            <a:avLst/>
          </a:prstGeom>
        </p:spPr>
        <p:txBody>
          <a:bodyPr wrap="square">
            <a:spAutoFit/>
          </a:bodyPr>
          <a:lstStyle/>
          <a:p>
            <a:pPr algn="ctr"/>
            <a:r>
              <a:rPr lang="en-US" sz="1400" b="1" dirty="0">
                <a:solidFill>
                  <a:srgbClr val="2A560F"/>
                </a:solidFill>
                <a:latin typeface="Inerta Black"/>
              </a:rPr>
              <a:t>Article: International Plant Health Day:                                                                                                                                                 “The importance of plant health in One Health”</a:t>
            </a:r>
            <a:endParaRPr lang="uk-UA" sz="1400" dirty="0">
              <a:solidFill>
                <a:srgbClr val="2A560F"/>
              </a:solidFill>
              <a:latin typeface="Inerta Black"/>
            </a:endParaRPr>
          </a:p>
        </p:txBody>
      </p:sp>
      <p:sp>
        <p:nvSpPr>
          <p:cNvPr id="14" name="TextBox 13"/>
          <p:cNvSpPr txBox="1"/>
          <p:nvPr/>
        </p:nvSpPr>
        <p:spPr>
          <a:xfrm>
            <a:off x="404135" y="797995"/>
            <a:ext cx="5936162" cy="1200329"/>
          </a:xfrm>
          <a:prstGeom prst="rect">
            <a:avLst/>
          </a:prstGeom>
          <a:noFill/>
        </p:spPr>
        <p:txBody>
          <a:bodyPr wrap="square" rtlCol="0">
            <a:spAutoFit/>
          </a:bodyPr>
          <a:lstStyle/>
          <a:p>
            <a:r>
              <a:rPr lang="en-US" b="1" dirty="0">
                <a:solidFill>
                  <a:srgbClr val="2A560F"/>
                </a:solidFill>
                <a:latin typeface="Inerta Black"/>
              </a:rPr>
              <a:t>On the occasion of the International Plant Health Day, an article and a presentation were published on the official web portal of the State Service of Ukraine </a:t>
            </a:r>
            <a:r>
              <a:rPr lang="en-US" b="1" dirty="0" smtClean="0">
                <a:solidFill>
                  <a:srgbClr val="2A560F"/>
                </a:solidFill>
                <a:latin typeface="Inerta Black"/>
              </a:rPr>
              <a:t>on </a:t>
            </a:r>
            <a:r>
              <a:rPr lang="en-US" b="1" dirty="0">
                <a:solidFill>
                  <a:srgbClr val="2A560F"/>
                </a:solidFill>
                <a:latin typeface="Inerta Black"/>
              </a:rPr>
              <a:t>Food Safety and Consumer Protection</a:t>
            </a:r>
            <a:endParaRPr lang="uk-UA" b="1" dirty="0">
              <a:solidFill>
                <a:srgbClr val="2A560F"/>
              </a:solidFill>
              <a:latin typeface="Inerta Black"/>
            </a:endParaRPr>
          </a:p>
        </p:txBody>
      </p:sp>
      <p:pic>
        <p:nvPicPr>
          <p:cNvPr id="18" name="Picture 2" descr="https://dpss.gov.ua/storage/app/uploads/public/681/dd6/825/681dd68250a5f557091412.pn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481946" y="84852"/>
            <a:ext cx="1494376" cy="129568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7"/>
          <a:stretch>
            <a:fillRect/>
          </a:stretch>
        </p:blipFill>
        <p:spPr>
          <a:xfrm>
            <a:off x="7117993" y="1380536"/>
            <a:ext cx="4958851" cy="4722352"/>
          </a:xfrm>
          <a:prstGeom prst="rect">
            <a:avLst/>
          </a:prstGeom>
        </p:spPr>
      </p:pic>
    </p:spTree>
    <p:extLst>
      <p:ext uri="{BB962C8B-B14F-4D97-AF65-F5344CB8AC3E}">
        <p14:creationId xmlns:p14="http://schemas.microsoft.com/office/powerpoint/2010/main" val="409623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Изображение выглядит как снимок экрана, графический дизайн, Графика, зеленый&#10;&#10;Автоматически созданное описание"/>
          <p:cNvPicPr preferRelativeResize="0"/>
          <p:nvPr/>
        </p:nvPicPr>
        <p:blipFill rotWithShape="1">
          <a:blip r:embed="rId3">
            <a:alphaModFix amt="17000"/>
          </a:blip>
          <a:srcRect b="18"/>
          <a:stretch/>
        </p:blipFill>
        <p:spPr>
          <a:xfrm>
            <a:off x="20" y="22646"/>
            <a:ext cx="12191980" cy="6856718"/>
          </a:xfrm>
          <a:prstGeom prst="rect">
            <a:avLst/>
          </a:prstGeom>
          <a:noFill/>
          <a:ln>
            <a:noFill/>
          </a:ln>
        </p:spPr>
      </p:pic>
      <p:grpSp>
        <p:nvGrpSpPr>
          <p:cNvPr id="10" name="Групувати 9">
            <a:extLst>
              <a:ext uri="{FF2B5EF4-FFF2-40B4-BE49-F238E27FC236}">
                <a16:creationId xmlns:a16="http://schemas.microsoft.com/office/drawing/2014/main" id="{018C5607-0466-765E-357B-5BA3451796B2}"/>
              </a:ext>
            </a:extLst>
          </p:cNvPr>
          <p:cNvGrpSpPr/>
          <p:nvPr/>
        </p:nvGrpSpPr>
        <p:grpSpPr>
          <a:xfrm>
            <a:off x="246479" y="90470"/>
            <a:ext cx="5181465" cy="656425"/>
            <a:chOff x="694944" y="283907"/>
            <a:chExt cx="5181465" cy="656425"/>
          </a:xfrm>
        </p:grpSpPr>
        <p:pic>
          <p:nvPicPr>
            <p:cNvPr id="11" name="Google Shape;102;p2" descr="Изображение выглядит как текст, Графика, символ, Шрифт&#10;&#10;Автоматически созданное описание">
              <a:extLst>
                <a:ext uri="{FF2B5EF4-FFF2-40B4-BE49-F238E27FC236}">
                  <a16:creationId xmlns:a16="http://schemas.microsoft.com/office/drawing/2014/main" id="{B723FA97-D755-CEC4-9F4C-260E05821196}"/>
                </a:ext>
              </a:extLst>
            </p:cNvPr>
            <p:cNvPicPr preferRelativeResize="0"/>
            <p:nvPr/>
          </p:nvPicPr>
          <p:blipFill rotWithShape="1">
            <a:blip r:embed="rId4">
              <a:alphaModFix/>
            </a:blip>
            <a:srcRect/>
            <a:stretch/>
          </p:blipFill>
          <p:spPr>
            <a:xfrm>
              <a:off x="694944" y="283907"/>
              <a:ext cx="625175" cy="656425"/>
            </a:xfrm>
            <a:prstGeom prst="rect">
              <a:avLst/>
            </a:prstGeom>
            <a:noFill/>
            <a:ln>
              <a:noFill/>
            </a:ln>
          </p:spPr>
        </p:pic>
        <p:sp>
          <p:nvSpPr>
            <p:cNvPr id="12" name="TextBox 11">
              <a:extLst>
                <a:ext uri="{FF2B5EF4-FFF2-40B4-BE49-F238E27FC236}">
                  <a16:creationId xmlns:a16="http://schemas.microsoft.com/office/drawing/2014/main" id="{9869AD77-15BC-DC22-7814-A0DC5695D62F}"/>
                </a:ext>
              </a:extLst>
            </p:cNvPr>
            <p:cNvSpPr txBox="1"/>
            <p:nvPr/>
          </p:nvSpPr>
          <p:spPr>
            <a:xfrm>
              <a:off x="1212020" y="381916"/>
              <a:ext cx="4664389" cy="369332"/>
            </a:xfrm>
            <a:prstGeom prst="rect">
              <a:avLst/>
            </a:prstGeom>
            <a:noFill/>
          </p:spPr>
          <p:txBody>
            <a:bodyPr wrap="square" rtlCol="0">
              <a:spAutoFit/>
            </a:bodyPr>
            <a:lstStyle/>
            <a:p>
              <a:r>
                <a:rPr lang="en-US" dirty="0">
                  <a:solidFill>
                    <a:srgbClr val="44AC2F"/>
                  </a:solidFill>
                  <a:latin typeface="Inerta Black" pitchFamily="50" charset="-52"/>
                </a:rPr>
                <a:t>SSUFSCP</a:t>
              </a:r>
              <a:endParaRPr lang="uk-UA" dirty="0">
                <a:solidFill>
                  <a:srgbClr val="44AC2F"/>
                </a:solidFill>
                <a:latin typeface="Inerta Black" pitchFamily="50" charset="-52"/>
              </a:endParaRPr>
            </a:p>
          </p:txBody>
        </p:sp>
      </p:grpSp>
      <p:pic>
        <p:nvPicPr>
          <p:cNvPr id="7" name="Рисунок 6"/>
          <p:cNvPicPr>
            <a:picLocks noChangeAspect="1"/>
          </p:cNvPicPr>
          <p:nvPr/>
        </p:nvPicPr>
        <p:blipFill rotWithShape="1">
          <a:blip r:embed="rId5"/>
          <a:srcRect t="607" b="7216"/>
          <a:stretch/>
        </p:blipFill>
        <p:spPr>
          <a:xfrm>
            <a:off x="6413729" y="2751360"/>
            <a:ext cx="5648603" cy="3862005"/>
          </a:xfrm>
          <a:prstGeom prst="rect">
            <a:avLst/>
          </a:prstGeom>
        </p:spPr>
      </p:pic>
      <p:sp>
        <p:nvSpPr>
          <p:cNvPr id="8" name="Прямоугольник 7"/>
          <p:cNvSpPr/>
          <p:nvPr/>
        </p:nvSpPr>
        <p:spPr>
          <a:xfrm>
            <a:off x="4221623" y="114879"/>
            <a:ext cx="7953266" cy="923330"/>
          </a:xfrm>
          <a:prstGeom prst="rect">
            <a:avLst/>
          </a:prstGeom>
        </p:spPr>
        <p:txBody>
          <a:bodyPr wrap="square">
            <a:spAutoFit/>
          </a:bodyPr>
          <a:lstStyle/>
          <a:p>
            <a:pPr algn="ctr"/>
            <a:r>
              <a:rPr lang="en-US" b="1" dirty="0">
                <a:solidFill>
                  <a:srgbClr val="2A560F"/>
                </a:solidFill>
                <a:latin typeface="Inerta Black"/>
              </a:rPr>
              <a:t>From May 12 to May 16, the State Service of Ukraine </a:t>
            </a:r>
            <a:r>
              <a:rPr lang="en-US" b="1" dirty="0" smtClean="0">
                <a:solidFill>
                  <a:srgbClr val="2A560F"/>
                </a:solidFill>
                <a:latin typeface="Inerta Black"/>
              </a:rPr>
              <a:t>on </a:t>
            </a:r>
            <a:r>
              <a:rPr lang="en-US" b="1" dirty="0">
                <a:solidFill>
                  <a:srgbClr val="2A560F"/>
                </a:solidFill>
                <a:latin typeface="Inerta Black"/>
              </a:rPr>
              <a:t>Food Safety and Consumer Protection held the Week of Dissemination of Information on Emerald Ash </a:t>
            </a:r>
            <a:r>
              <a:rPr lang="en-US" b="1" dirty="0" smtClean="0">
                <a:solidFill>
                  <a:srgbClr val="2A560F"/>
                </a:solidFill>
                <a:latin typeface="Inerta Black"/>
              </a:rPr>
              <a:t>Borer </a:t>
            </a:r>
            <a:r>
              <a:rPr lang="en-US" b="1" dirty="0">
                <a:solidFill>
                  <a:srgbClr val="2A560F"/>
                </a:solidFill>
                <a:latin typeface="Inerta Black"/>
              </a:rPr>
              <a:t>- </a:t>
            </a:r>
            <a:r>
              <a:rPr lang="en-US" b="1" dirty="0" err="1">
                <a:solidFill>
                  <a:srgbClr val="2A560F"/>
                </a:solidFill>
                <a:latin typeface="Inerta Black"/>
              </a:rPr>
              <a:t>Agrilus</a:t>
            </a:r>
            <a:r>
              <a:rPr lang="en-US" b="1" dirty="0">
                <a:solidFill>
                  <a:srgbClr val="2A560F"/>
                </a:solidFill>
                <a:latin typeface="Inerta Black"/>
              </a:rPr>
              <a:t> </a:t>
            </a:r>
            <a:r>
              <a:rPr lang="en-US" b="1" dirty="0" err="1">
                <a:solidFill>
                  <a:srgbClr val="2A560F"/>
                </a:solidFill>
                <a:latin typeface="Inerta Black"/>
              </a:rPr>
              <a:t>planipennis</a:t>
            </a:r>
            <a:r>
              <a:rPr lang="en-US" b="1" dirty="0">
                <a:solidFill>
                  <a:srgbClr val="2A560F"/>
                </a:solidFill>
                <a:latin typeface="Inerta Black"/>
              </a:rPr>
              <a:t> </a:t>
            </a:r>
            <a:r>
              <a:rPr lang="en-US" b="1" dirty="0" err="1">
                <a:solidFill>
                  <a:srgbClr val="2A560F"/>
                </a:solidFill>
                <a:latin typeface="Inerta Black"/>
              </a:rPr>
              <a:t>Fairmaire</a:t>
            </a:r>
            <a:r>
              <a:rPr lang="uk-UA" b="1" dirty="0" smtClean="0">
                <a:solidFill>
                  <a:srgbClr val="2A560F"/>
                </a:solidFill>
                <a:latin typeface="Inerta Black"/>
              </a:rPr>
              <a:t> </a:t>
            </a:r>
            <a:endParaRPr lang="uk-UA" b="1" dirty="0">
              <a:solidFill>
                <a:srgbClr val="2A560F"/>
              </a:solidFill>
              <a:latin typeface="Inerta Black"/>
            </a:endParaRPr>
          </a:p>
        </p:txBody>
      </p:sp>
      <p:pic>
        <p:nvPicPr>
          <p:cNvPr id="9" name="Рисунок 8"/>
          <p:cNvPicPr>
            <a:picLocks noChangeAspect="1"/>
          </p:cNvPicPr>
          <p:nvPr/>
        </p:nvPicPr>
        <p:blipFill>
          <a:blip r:embed="rId6"/>
          <a:stretch>
            <a:fillRect/>
          </a:stretch>
        </p:blipFill>
        <p:spPr>
          <a:xfrm>
            <a:off x="465761" y="915582"/>
            <a:ext cx="2078390" cy="1558252"/>
          </a:xfrm>
          <a:prstGeom prst="ellipse">
            <a:avLst/>
          </a:prstGeom>
          <a:ln>
            <a:noFill/>
          </a:ln>
          <a:effectLst>
            <a:softEdge rad="112500"/>
          </a:effectLst>
        </p:spPr>
      </p:pic>
      <p:pic>
        <p:nvPicPr>
          <p:cNvPr id="13" name="Рисунок 12"/>
          <p:cNvPicPr>
            <a:picLocks noChangeAspect="1"/>
          </p:cNvPicPr>
          <p:nvPr/>
        </p:nvPicPr>
        <p:blipFill rotWithShape="1">
          <a:blip r:embed="rId7"/>
          <a:srcRect t="2818" r="21276"/>
          <a:stretch/>
        </p:blipFill>
        <p:spPr>
          <a:xfrm>
            <a:off x="108191" y="2885249"/>
            <a:ext cx="6192983" cy="3591762"/>
          </a:xfrm>
          <a:prstGeom prst="rect">
            <a:avLst/>
          </a:prstGeom>
        </p:spPr>
      </p:pic>
      <p:sp>
        <p:nvSpPr>
          <p:cNvPr id="14" name="Прямоугольник 13"/>
          <p:cNvSpPr/>
          <p:nvPr/>
        </p:nvSpPr>
        <p:spPr>
          <a:xfrm>
            <a:off x="2837212" y="1493791"/>
            <a:ext cx="8699610" cy="1200329"/>
          </a:xfrm>
          <a:prstGeom prst="rect">
            <a:avLst/>
          </a:prstGeom>
        </p:spPr>
        <p:txBody>
          <a:bodyPr wrap="square">
            <a:spAutoFit/>
          </a:bodyPr>
          <a:lstStyle/>
          <a:p>
            <a:pPr algn="ctr"/>
            <a:r>
              <a:rPr lang="en-US" b="1" dirty="0">
                <a:solidFill>
                  <a:srgbClr val="2A560F"/>
                </a:solidFill>
                <a:latin typeface="Inerta Black"/>
              </a:rPr>
              <a:t>The scientific and practical conference “Problems of </a:t>
            </a:r>
            <a:r>
              <a:rPr lang="en-US" b="1" dirty="0" err="1">
                <a:solidFill>
                  <a:srgbClr val="2A560F"/>
                </a:solidFill>
                <a:latin typeface="Inerta Black"/>
              </a:rPr>
              <a:t>Agrilus</a:t>
            </a:r>
            <a:r>
              <a:rPr lang="en-US" b="1" dirty="0">
                <a:solidFill>
                  <a:srgbClr val="2A560F"/>
                </a:solidFill>
                <a:latin typeface="Inerta Black"/>
              </a:rPr>
              <a:t> </a:t>
            </a:r>
            <a:r>
              <a:rPr lang="en-US" b="1" dirty="0" err="1">
                <a:solidFill>
                  <a:srgbClr val="2A560F"/>
                </a:solidFill>
                <a:latin typeface="Inerta Black"/>
              </a:rPr>
              <a:t>planipennis</a:t>
            </a:r>
            <a:r>
              <a:rPr lang="en-US" b="1" dirty="0">
                <a:solidFill>
                  <a:srgbClr val="2A560F"/>
                </a:solidFill>
                <a:latin typeface="Inerta Black"/>
              </a:rPr>
              <a:t> </a:t>
            </a:r>
            <a:r>
              <a:rPr lang="en-US" b="1" dirty="0" err="1">
                <a:solidFill>
                  <a:srgbClr val="2A560F"/>
                </a:solidFill>
                <a:latin typeface="Inerta Black"/>
              </a:rPr>
              <a:t>Fairmaire</a:t>
            </a:r>
            <a:r>
              <a:rPr lang="en-US" b="1" dirty="0">
                <a:solidFill>
                  <a:srgbClr val="2A560F"/>
                </a:solidFill>
                <a:latin typeface="Inerta Black"/>
              </a:rPr>
              <a:t> spread in Ukraine. Measures to detect, </a:t>
            </a:r>
            <a:r>
              <a:rPr lang="en-US" b="1" dirty="0" smtClean="0">
                <a:solidFill>
                  <a:srgbClr val="2A560F"/>
                </a:solidFill>
                <a:latin typeface="Inerta Black"/>
              </a:rPr>
              <a:t>contain </a:t>
            </a:r>
            <a:r>
              <a:rPr lang="en-US" b="1" dirty="0">
                <a:solidFill>
                  <a:srgbClr val="2A560F"/>
                </a:solidFill>
                <a:latin typeface="Inerta Black"/>
              </a:rPr>
              <a:t>and eliminate </a:t>
            </a:r>
            <a:r>
              <a:rPr lang="en-US" b="1" dirty="0" smtClean="0">
                <a:solidFill>
                  <a:srgbClr val="2A560F"/>
                </a:solidFill>
                <a:latin typeface="Inerta Black"/>
              </a:rPr>
              <a:t>outbreaks </a:t>
            </a:r>
            <a:r>
              <a:rPr lang="en-US" b="1" dirty="0">
                <a:solidFill>
                  <a:srgbClr val="2A560F"/>
                </a:solidFill>
                <a:latin typeface="Inerta Black"/>
              </a:rPr>
              <a:t>- experience and prospects, new challenges to prevent the spread of the pest”</a:t>
            </a:r>
            <a:endParaRPr lang="uk-UA" b="1" dirty="0">
              <a:solidFill>
                <a:srgbClr val="2A560F"/>
              </a:solidFill>
              <a:latin typeface="Inerta Black"/>
            </a:endParaRPr>
          </a:p>
        </p:txBody>
      </p:sp>
    </p:spTree>
    <p:extLst>
      <p:ext uri="{BB962C8B-B14F-4D97-AF65-F5344CB8AC3E}">
        <p14:creationId xmlns:p14="http://schemas.microsoft.com/office/powerpoint/2010/main" val="4195912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Изображение выглядит как снимок экрана, графический дизайн, Графика, зеленый&#10;&#10;Автоматически созданное описание"/>
          <p:cNvPicPr preferRelativeResize="0"/>
          <p:nvPr/>
        </p:nvPicPr>
        <p:blipFill rotWithShape="1">
          <a:blip r:embed="rId3">
            <a:alphaModFix amt="17000"/>
          </a:blip>
          <a:srcRect b="18"/>
          <a:stretch/>
        </p:blipFill>
        <p:spPr>
          <a:xfrm>
            <a:off x="0" y="-7314"/>
            <a:ext cx="12191980" cy="6856718"/>
          </a:xfrm>
          <a:prstGeom prst="rect">
            <a:avLst/>
          </a:prstGeom>
          <a:noFill/>
          <a:ln>
            <a:noFill/>
          </a:ln>
        </p:spPr>
      </p:pic>
      <p:grpSp>
        <p:nvGrpSpPr>
          <p:cNvPr id="10" name="Групувати 9">
            <a:extLst>
              <a:ext uri="{FF2B5EF4-FFF2-40B4-BE49-F238E27FC236}">
                <a16:creationId xmlns:a16="http://schemas.microsoft.com/office/drawing/2014/main" id="{018C5607-0466-765E-357B-5BA3451796B2}"/>
              </a:ext>
            </a:extLst>
          </p:cNvPr>
          <p:cNvGrpSpPr/>
          <p:nvPr/>
        </p:nvGrpSpPr>
        <p:grpSpPr>
          <a:xfrm>
            <a:off x="522946" y="232645"/>
            <a:ext cx="5181465" cy="656425"/>
            <a:chOff x="694944" y="283907"/>
            <a:chExt cx="5181465" cy="656425"/>
          </a:xfrm>
        </p:grpSpPr>
        <p:pic>
          <p:nvPicPr>
            <p:cNvPr id="11" name="Google Shape;102;p2" descr="Изображение выглядит как текст, Графика, символ, Шрифт&#10;&#10;Автоматически созданное описание">
              <a:extLst>
                <a:ext uri="{FF2B5EF4-FFF2-40B4-BE49-F238E27FC236}">
                  <a16:creationId xmlns:a16="http://schemas.microsoft.com/office/drawing/2014/main" id="{B723FA97-D755-CEC4-9F4C-260E05821196}"/>
                </a:ext>
              </a:extLst>
            </p:cNvPr>
            <p:cNvPicPr preferRelativeResize="0"/>
            <p:nvPr/>
          </p:nvPicPr>
          <p:blipFill rotWithShape="1">
            <a:blip r:embed="rId4">
              <a:alphaModFix/>
            </a:blip>
            <a:srcRect/>
            <a:stretch/>
          </p:blipFill>
          <p:spPr>
            <a:xfrm>
              <a:off x="694944" y="283907"/>
              <a:ext cx="625175" cy="656425"/>
            </a:xfrm>
            <a:prstGeom prst="rect">
              <a:avLst/>
            </a:prstGeom>
            <a:noFill/>
            <a:ln>
              <a:noFill/>
            </a:ln>
          </p:spPr>
        </p:pic>
        <p:sp>
          <p:nvSpPr>
            <p:cNvPr id="12" name="TextBox 11">
              <a:extLst>
                <a:ext uri="{FF2B5EF4-FFF2-40B4-BE49-F238E27FC236}">
                  <a16:creationId xmlns:a16="http://schemas.microsoft.com/office/drawing/2014/main" id="{9869AD77-15BC-DC22-7814-A0DC5695D62F}"/>
                </a:ext>
              </a:extLst>
            </p:cNvPr>
            <p:cNvSpPr txBox="1"/>
            <p:nvPr/>
          </p:nvSpPr>
          <p:spPr>
            <a:xfrm>
              <a:off x="1212020" y="381916"/>
              <a:ext cx="4664389" cy="369332"/>
            </a:xfrm>
            <a:prstGeom prst="rect">
              <a:avLst/>
            </a:prstGeom>
            <a:noFill/>
          </p:spPr>
          <p:txBody>
            <a:bodyPr wrap="square" rtlCol="0">
              <a:spAutoFit/>
            </a:bodyPr>
            <a:lstStyle/>
            <a:p>
              <a:r>
                <a:rPr lang="en-US" dirty="0">
                  <a:solidFill>
                    <a:srgbClr val="44AC2F"/>
                  </a:solidFill>
                  <a:latin typeface="Inerta Black" pitchFamily="50" charset="-52"/>
                </a:rPr>
                <a:t>SSUFSCP</a:t>
              </a:r>
              <a:endParaRPr lang="uk-UA" dirty="0">
                <a:solidFill>
                  <a:srgbClr val="44AC2F"/>
                </a:solidFill>
                <a:latin typeface="Inerta Black" pitchFamily="50" charset="-52"/>
              </a:endParaRPr>
            </a:p>
          </p:txBody>
        </p:sp>
      </p:grpSp>
      <p:pic>
        <p:nvPicPr>
          <p:cNvPr id="2" name="Рисунок 1"/>
          <p:cNvPicPr>
            <a:picLocks noChangeAspect="1"/>
          </p:cNvPicPr>
          <p:nvPr/>
        </p:nvPicPr>
        <p:blipFill>
          <a:blip r:embed="rId5"/>
          <a:stretch>
            <a:fillRect/>
          </a:stretch>
        </p:blipFill>
        <p:spPr>
          <a:xfrm>
            <a:off x="1361911" y="1504255"/>
            <a:ext cx="3342020" cy="4724473"/>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6"/>
          <a:stretch>
            <a:fillRect/>
          </a:stretch>
        </p:blipFill>
        <p:spPr>
          <a:xfrm>
            <a:off x="7173674" y="1504255"/>
            <a:ext cx="3342018" cy="472447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257884" y="857924"/>
            <a:ext cx="9498507" cy="646331"/>
          </a:xfrm>
          <a:prstGeom prst="rect">
            <a:avLst/>
          </a:prstGeom>
          <a:noFill/>
        </p:spPr>
        <p:txBody>
          <a:bodyPr wrap="square" rtlCol="0">
            <a:spAutoFit/>
          </a:bodyPr>
          <a:lstStyle/>
          <a:p>
            <a:pPr algn="ctr"/>
            <a:r>
              <a:rPr lang="en-US" b="1" dirty="0">
                <a:solidFill>
                  <a:srgbClr val="2A560F"/>
                </a:solidFill>
                <a:latin typeface="Inerta Black"/>
              </a:rPr>
              <a:t>Leaflets with infographics dedicated to the Week of information dissemination about the </a:t>
            </a:r>
            <a:r>
              <a:rPr lang="en-US" b="1" dirty="0" smtClean="0">
                <a:solidFill>
                  <a:srgbClr val="2A560F"/>
                </a:solidFill>
                <a:latin typeface="Inerta Black"/>
              </a:rPr>
              <a:t>Emerald Ash Borer </a:t>
            </a:r>
            <a:r>
              <a:rPr lang="en-US" b="1" dirty="0">
                <a:solidFill>
                  <a:srgbClr val="2A560F"/>
                </a:solidFill>
                <a:latin typeface="Inerta Black"/>
              </a:rPr>
              <a:t>- </a:t>
            </a:r>
            <a:r>
              <a:rPr lang="en-US" b="1" dirty="0" err="1">
                <a:solidFill>
                  <a:srgbClr val="2A560F"/>
                </a:solidFill>
                <a:latin typeface="Inerta Black"/>
              </a:rPr>
              <a:t>Agrilus</a:t>
            </a:r>
            <a:r>
              <a:rPr lang="en-US" b="1" dirty="0">
                <a:solidFill>
                  <a:srgbClr val="2A560F"/>
                </a:solidFill>
                <a:latin typeface="Inerta Black"/>
              </a:rPr>
              <a:t> </a:t>
            </a:r>
            <a:r>
              <a:rPr lang="en-US" b="1" dirty="0" err="1">
                <a:solidFill>
                  <a:srgbClr val="2A560F"/>
                </a:solidFill>
                <a:latin typeface="Inerta Black"/>
              </a:rPr>
              <a:t>planipennis</a:t>
            </a:r>
            <a:r>
              <a:rPr lang="en-US" b="1" dirty="0">
                <a:solidFill>
                  <a:srgbClr val="2A560F"/>
                </a:solidFill>
                <a:latin typeface="Inerta Black"/>
              </a:rPr>
              <a:t> </a:t>
            </a:r>
            <a:r>
              <a:rPr lang="en-US" b="1" dirty="0" err="1">
                <a:solidFill>
                  <a:srgbClr val="2A560F"/>
                </a:solidFill>
                <a:latin typeface="Inerta Black"/>
              </a:rPr>
              <a:t>Fairmaire</a:t>
            </a:r>
            <a:endParaRPr lang="uk-UA" b="1" dirty="0">
              <a:solidFill>
                <a:srgbClr val="2A560F"/>
              </a:solidFill>
              <a:latin typeface="Inerta Black"/>
            </a:endParaRPr>
          </a:p>
        </p:txBody>
      </p:sp>
      <p:sp>
        <p:nvSpPr>
          <p:cNvPr id="6" name="TextBox 5"/>
          <p:cNvSpPr txBox="1"/>
          <p:nvPr/>
        </p:nvSpPr>
        <p:spPr>
          <a:xfrm>
            <a:off x="1673414" y="6364666"/>
            <a:ext cx="2719014" cy="307777"/>
          </a:xfrm>
          <a:prstGeom prst="rect">
            <a:avLst/>
          </a:prstGeom>
          <a:noFill/>
        </p:spPr>
        <p:txBody>
          <a:bodyPr wrap="none" rtlCol="0">
            <a:spAutoFit/>
          </a:bodyPr>
          <a:lstStyle/>
          <a:p>
            <a:r>
              <a:rPr lang="en-US" sz="1400" b="1" i="1" dirty="0">
                <a:solidFill>
                  <a:srgbClr val="0E4508"/>
                </a:solidFill>
                <a:latin typeface="Inerta Black"/>
              </a:rPr>
              <a:t>Morphological characteristics</a:t>
            </a:r>
            <a:endParaRPr lang="uk-UA" sz="1400" b="1" i="1" dirty="0">
              <a:solidFill>
                <a:srgbClr val="0E4508"/>
              </a:solidFill>
              <a:latin typeface="Inerta Black"/>
            </a:endParaRPr>
          </a:p>
        </p:txBody>
      </p:sp>
      <p:sp>
        <p:nvSpPr>
          <p:cNvPr id="8" name="TextBox 7"/>
          <p:cNvSpPr txBox="1"/>
          <p:nvPr/>
        </p:nvSpPr>
        <p:spPr>
          <a:xfrm>
            <a:off x="8036609" y="6364666"/>
            <a:ext cx="1616148" cy="307777"/>
          </a:xfrm>
          <a:prstGeom prst="rect">
            <a:avLst/>
          </a:prstGeom>
          <a:noFill/>
        </p:spPr>
        <p:txBody>
          <a:bodyPr wrap="none" rtlCol="0">
            <a:spAutoFit/>
          </a:bodyPr>
          <a:lstStyle/>
          <a:p>
            <a:r>
              <a:rPr lang="en-US" sz="1400" b="1" i="1" dirty="0">
                <a:solidFill>
                  <a:srgbClr val="0E4508"/>
                </a:solidFill>
                <a:latin typeface="Inerta Black"/>
              </a:rPr>
              <a:t>Signs of damage</a:t>
            </a:r>
            <a:endParaRPr lang="uk-UA" sz="1400" b="1" i="1" dirty="0">
              <a:solidFill>
                <a:srgbClr val="0E4508"/>
              </a:solidFill>
              <a:latin typeface="Inerta Black"/>
            </a:endParaRPr>
          </a:p>
        </p:txBody>
      </p:sp>
    </p:spTree>
    <p:extLst>
      <p:ext uri="{BB962C8B-B14F-4D97-AF65-F5344CB8AC3E}">
        <p14:creationId xmlns:p14="http://schemas.microsoft.com/office/powerpoint/2010/main" val="2865075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Изображение выглядит как снимок экрана, графический дизайн, Графика, зеленый&#10;&#10;Автоматически созданное описание"/>
          <p:cNvPicPr preferRelativeResize="0"/>
          <p:nvPr/>
        </p:nvPicPr>
        <p:blipFill rotWithShape="1">
          <a:blip r:embed="rId3">
            <a:alphaModFix amt="17000"/>
          </a:blip>
          <a:srcRect b="18"/>
          <a:stretch/>
        </p:blipFill>
        <p:spPr>
          <a:xfrm>
            <a:off x="0" y="-7314"/>
            <a:ext cx="12191980" cy="6856718"/>
          </a:xfrm>
          <a:prstGeom prst="rect">
            <a:avLst/>
          </a:prstGeom>
          <a:noFill/>
          <a:ln>
            <a:noFill/>
          </a:ln>
        </p:spPr>
      </p:pic>
      <p:grpSp>
        <p:nvGrpSpPr>
          <p:cNvPr id="10" name="Групувати 9">
            <a:extLst>
              <a:ext uri="{FF2B5EF4-FFF2-40B4-BE49-F238E27FC236}">
                <a16:creationId xmlns:a16="http://schemas.microsoft.com/office/drawing/2014/main" id="{018C5607-0466-765E-357B-5BA3451796B2}"/>
              </a:ext>
            </a:extLst>
          </p:cNvPr>
          <p:cNvGrpSpPr/>
          <p:nvPr/>
        </p:nvGrpSpPr>
        <p:grpSpPr>
          <a:xfrm>
            <a:off x="522946" y="232645"/>
            <a:ext cx="5181465" cy="656425"/>
            <a:chOff x="694944" y="283907"/>
            <a:chExt cx="5181465" cy="656425"/>
          </a:xfrm>
        </p:grpSpPr>
        <p:pic>
          <p:nvPicPr>
            <p:cNvPr id="11" name="Google Shape;102;p2" descr="Изображение выглядит как текст, Графика, символ, Шрифт&#10;&#10;Автоматически созданное описание">
              <a:extLst>
                <a:ext uri="{FF2B5EF4-FFF2-40B4-BE49-F238E27FC236}">
                  <a16:creationId xmlns:a16="http://schemas.microsoft.com/office/drawing/2014/main" id="{B723FA97-D755-CEC4-9F4C-260E05821196}"/>
                </a:ext>
              </a:extLst>
            </p:cNvPr>
            <p:cNvPicPr preferRelativeResize="0"/>
            <p:nvPr/>
          </p:nvPicPr>
          <p:blipFill rotWithShape="1">
            <a:blip r:embed="rId4">
              <a:alphaModFix/>
            </a:blip>
            <a:srcRect/>
            <a:stretch/>
          </p:blipFill>
          <p:spPr>
            <a:xfrm>
              <a:off x="694944" y="283907"/>
              <a:ext cx="625175" cy="656425"/>
            </a:xfrm>
            <a:prstGeom prst="rect">
              <a:avLst/>
            </a:prstGeom>
            <a:noFill/>
            <a:ln>
              <a:noFill/>
            </a:ln>
          </p:spPr>
        </p:pic>
        <p:sp>
          <p:nvSpPr>
            <p:cNvPr id="12" name="TextBox 11">
              <a:extLst>
                <a:ext uri="{FF2B5EF4-FFF2-40B4-BE49-F238E27FC236}">
                  <a16:creationId xmlns:a16="http://schemas.microsoft.com/office/drawing/2014/main" id="{9869AD77-15BC-DC22-7814-A0DC5695D62F}"/>
                </a:ext>
              </a:extLst>
            </p:cNvPr>
            <p:cNvSpPr txBox="1"/>
            <p:nvPr/>
          </p:nvSpPr>
          <p:spPr>
            <a:xfrm>
              <a:off x="1212020" y="381916"/>
              <a:ext cx="4664389" cy="369332"/>
            </a:xfrm>
            <a:prstGeom prst="rect">
              <a:avLst/>
            </a:prstGeom>
            <a:noFill/>
          </p:spPr>
          <p:txBody>
            <a:bodyPr wrap="square" rtlCol="0">
              <a:spAutoFit/>
            </a:bodyPr>
            <a:lstStyle/>
            <a:p>
              <a:r>
                <a:rPr lang="en-US" dirty="0">
                  <a:solidFill>
                    <a:srgbClr val="44AC2F"/>
                  </a:solidFill>
                  <a:latin typeface="Inerta Black" pitchFamily="50" charset="-52"/>
                </a:rPr>
                <a:t>SSUFSCP</a:t>
              </a:r>
              <a:endParaRPr lang="uk-UA" dirty="0">
                <a:solidFill>
                  <a:srgbClr val="44AC2F"/>
                </a:solidFill>
                <a:latin typeface="Inerta Black" pitchFamily="50" charset="-52"/>
              </a:endParaRPr>
            </a:p>
          </p:txBody>
        </p:sp>
      </p:grpSp>
      <p:pic>
        <p:nvPicPr>
          <p:cNvPr id="4" name="Рисунок 3"/>
          <p:cNvPicPr>
            <a:picLocks noChangeAspect="1"/>
          </p:cNvPicPr>
          <p:nvPr/>
        </p:nvPicPr>
        <p:blipFill>
          <a:blip r:embed="rId5"/>
          <a:stretch>
            <a:fillRect/>
          </a:stretch>
        </p:blipFill>
        <p:spPr>
          <a:xfrm>
            <a:off x="1264777" y="1555301"/>
            <a:ext cx="3426864" cy="4844417"/>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6"/>
          <a:stretch>
            <a:fillRect/>
          </a:stretch>
        </p:blipFill>
        <p:spPr>
          <a:xfrm>
            <a:off x="6939185" y="1555302"/>
            <a:ext cx="3426864" cy="484441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40022" y="821859"/>
            <a:ext cx="9498507" cy="646331"/>
          </a:xfrm>
          <a:prstGeom prst="rect">
            <a:avLst/>
          </a:prstGeom>
          <a:noFill/>
        </p:spPr>
        <p:txBody>
          <a:bodyPr wrap="square" rtlCol="0">
            <a:spAutoFit/>
          </a:bodyPr>
          <a:lstStyle/>
          <a:p>
            <a:pPr algn="ctr"/>
            <a:r>
              <a:rPr lang="en-US" b="1" dirty="0">
                <a:solidFill>
                  <a:srgbClr val="2A560F"/>
                </a:solidFill>
                <a:latin typeface="Inerta Black"/>
              </a:rPr>
              <a:t>Leaflets with infographics dedicated to the Week of information dissemination about the Emerald Ash Borer - </a:t>
            </a:r>
            <a:r>
              <a:rPr lang="en-US" b="1" dirty="0" err="1">
                <a:solidFill>
                  <a:srgbClr val="2A560F"/>
                </a:solidFill>
                <a:latin typeface="Inerta Black"/>
              </a:rPr>
              <a:t>Agrilus</a:t>
            </a:r>
            <a:r>
              <a:rPr lang="en-US" b="1" dirty="0">
                <a:solidFill>
                  <a:srgbClr val="2A560F"/>
                </a:solidFill>
                <a:latin typeface="Inerta Black"/>
              </a:rPr>
              <a:t> </a:t>
            </a:r>
            <a:r>
              <a:rPr lang="en-US" b="1" dirty="0" err="1">
                <a:solidFill>
                  <a:srgbClr val="2A560F"/>
                </a:solidFill>
                <a:latin typeface="Inerta Black"/>
              </a:rPr>
              <a:t>planipennis</a:t>
            </a:r>
            <a:r>
              <a:rPr lang="en-US" b="1" dirty="0">
                <a:solidFill>
                  <a:srgbClr val="2A560F"/>
                </a:solidFill>
                <a:latin typeface="Inerta Black"/>
              </a:rPr>
              <a:t> </a:t>
            </a:r>
            <a:r>
              <a:rPr lang="en-US" b="1" dirty="0" err="1">
                <a:solidFill>
                  <a:srgbClr val="2A560F"/>
                </a:solidFill>
                <a:latin typeface="Inerta Black"/>
              </a:rPr>
              <a:t>Fairmaire</a:t>
            </a:r>
            <a:endParaRPr lang="uk-UA" b="1" dirty="0">
              <a:solidFill>
                <a:srgbClr val="2A560F"/>
              </a:solidFill>
              <a:latin typeface="Inerta Black"/>
            </a:endParaRPr>
          </a:p>
        </p:txBody>
      </p:sp>
      <p:sp>
        <p:nvSpPr>
          <p:cNvPr id="9" name="TextBox 8"/>
          <p:cNvSpPr txBox="1"/>
          <p:nvPr/>
        </p:nvSpPr>
        <p:spPr>
          <a:xfrm>
            <a:off x="2081168" y="6486829"/>
            <a:ext cx="1794081" cy="307777"/>
          </a:xfrm>
          <a:prstGeom prst="rect">
            <a:avLst/>
          </a:prstGeom>
          <a:noFill/>
        </p:spPr>
        <p:txBody>
          <a:bodyPr wrap="none" rtlCol="0">
            <a:spAutoFit/>
          </a:bodyPr>
          <a:lstStyle/>
          <a:p>
            <a:r>
              <a:rPr lang="en-US" sz="1400" b="1" i="1" dirty="0">
                <a:solidFill>
                  <a:srgbClr val="0E4508"/>
                </a:solidFill>
                <a:latin typeface="Inerta Black"/>
              </a:rPr>
              <a:t>Detection methods</a:t>
            </a:r>
            <a:endParaRPr lang="uk-UA" sz="1400" b="1" i="1" dirty="0">
              <a:solidFill>
                <a:srgbClr val="0E4508"/>
              </a:solidFill>
              <a:latin typeface="Inerta Black"/>
            </a:endParaRPr>
          </a:p>
        </p:txBody>
      </p:sp>
      <p:sp>
        <p:nvSpPr>
          <p:cNvPr id="13" name="TextBox 12"/>
          <p:cNvSpPr txBox="1"/>
          <p:nvPr/>
        </p:nvSpPr>
        <p:spPr>
          <a:xfrm>
            <a:off x="7702709" y="6486828"/>
            <a:ext cx="1503873" cy="307777"/>
          </a:xfrm>
          <a:prstGeom prst="rect">
            <a:avLst/>
          </a:prstGeom>
          <a:noFill/>
        </p:spPr>
        <p:txBody>
          <a:bodyPr wrap="none" rtlCol="0">
            <a:spAutoFit/>
          </a:bodyPr>
          <a:lstStyle/>
          <a:p>
            <a:r>
              <a:rPr lang="en-US" sz="1400" b="1" i="1" dirty="0">
                <a:solidFill>
                  <a:srgbClr val="0E4508"/>
                </a:solidFill>
                <a:latin typeface="Inerta Black"/>
              </a:rPr>
              <a:t>Ways of </a:t>
            </a:r>
            <a:r>
              <a:rPr lang="en-US" sz="1400" b="1" i="1" dirty="0" smtClean="0">
                <a:solidFill>
                  <a:srgbClr val="0E4508"/>
                </a:solidFill>
                <a:latin typeface="Inerta Black"/>
              </a:rPr>
              <a:t>spread</a:t>
            </a:r>
            <a:endParaRPr lang="uk-UA" sz="1400" b="1" i="1" dirty="0">
              <a:solidFill>
                <a:srgbClr val="0E4508"/>
              </a:solidFill>
              <a:latin typeface="Inerta Black"/>
            </a:endParaRPr>
          </a:p>
        </p:txBody>
      </p:sp>
    </p:spTree>
    <p:extLst>
      <p:ext uri="{BB962C8B-B14F-4D97-AF65-F5344CB8AC3E}">
        <p14:creationId xmlns:p14="http://schemas.microsoft.com/office/powerpoint/2010/main" val="2474588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1933</TotalTime>
  <Words>255</Words>
  <Application>Microsoft Office PowerPoint</Application>
  <PresentationFormat>Широкоэкранный</PresentationFormat>
  <Paragraphs>23</Paragraphs>
  <Slides>5</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vt:i4>
      </vt:variant>
    </vt:vector>
  </HeadingPairs>
  <TitlesOfParts>
    <vt:vector size="12" baseType="lpstr">
      <vt:lpstr>Aptos</vt:lpstr>
      <vt:lpstr>Aptos Display</vt:lpstr>
      <vt:lpstr>Arial</vt:lpstr>
      <vt:lpstr>Calibri</vt:lpstr>
      <vt:lpstr>Inerta Black</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Оксана Гуменюк</dc:creator>
  <cp:lastModifiedBy>Valentyna Kostrytsia</cp:lastModifiedBy>
  <cp:revision>166</cp:revision>
  <dcterms:created xsi:type="dcterms:W3CDTF">2024-10-31T08:44:26Z</dcterms:created>
  <dcterms:modified xsi:type="dcterms:W3CDTF">2025-05-30T11:04:03Z</dcterms:modified>
</cp:coreProperties>
</file>