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2" r:id="rId3"/>
  </p:sldIdLst>
  <p:sldSz cx="10691813" cy="7559675"/>
  <p:notesSz cx="6810375" cy="9942513"/>
  <p:defaultTextStyle>
    <a:defPPr>
      <a:defRPr lang="fr-FR"/>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6A"/>
    <a:srgbClr val="93BE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020" y="78"/>
      </p:cViewPr>
      <p:guideLst>
        <p:guide orient="horz" pos="2381"/>
        <p:guide pos="3368"/>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1"/>
            <a:ext cx="9088041" cy="1620430"/>
          </a:xfrm>
        </p:spPr>
        <p:txBody>
          <a:bodyPr/>
          <a:lstStyle/>
          <a:p>
            <a:r>
              <a:rPr lang="fr-FR"/>
              <a:t>Cliquez et modifiez le titre</a:t>
            </a:r>
          </a:p>
        </p:txBody>
      </p:sp>
      <p:sp>
        <p:nvSpPr>
          <p:cNvPr id="3" name="Sous-titr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0560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251874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97528" y="302739"/>
            <a:ext cx="2606130" cy="6450223"/>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79140" y="302739"/>
            <a:ext cx="7640192" cy="645022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81246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4113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p:spPr>
        <p:txBody>
          <a:bodyPr anchor="t"/>
          <a:lstStyle>
            <a:lvl1pPr algn="l">
              <a:defRPr sz="4317" b="1" cap="all"/>
            </a:lvl1pPr>
          </a:lstStyle>
          <a:p>
            <a:r>
              <a:rPr lang="fr-FR"/>
              <a:t>Cliquez et modifiez le titre</a:t>
            </a:r>
          </a:p>
        </p:txBody>
      </p:sp>
      <p:sp>
        <p:nvSpPr>
          <p:cNvPr id="3" name="Espace réservé du texte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5336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79141"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880498"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34347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A5121DE-6725-1749-A95E-7E8D8FD1C1A1}"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01645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A5121DE-6725-1749-A95E-7E8D8FD1C1A1}"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0328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5121DE-6725-1749-A95E-7E8D8FD1C1A1}"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6837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1" y="300987"/>
            <a:ext cx="3517533" cy="1280945"/>
          </a:xfrm>
        </p:spPr>
        <p:txBody>
          <a:bodyPr anchor="b"/>
          <a:lstStyle>
            <a:lvl1pPr algn="l">
              <a:defRPr sz="2159" b="1"/>
            </a:lvl1pPr>
          </a:lstStyle>
          <a:p>
            <a:r>
              <a:rPr lang="fr-FR"/>
              <a:t>Cliquez et modifiez le titre</a:t>
            </a:r>
          </a:p>
        </p:txBody>
      </p:sp>
      <p:sp>
        <p:nvSpPr>
          <p:cNvPr id="3" name="Espace réservé du contenu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83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2"/>
            <a:ext cx="6415088" cy="624724"/>
          </a:xfrm>
        </p:spPr>
        <p:txBody>
          <a:bodyPr anchor="b"/>
          <a:lstStyle>
            <a:lvl1pPr algn="l">
              <a:defRPr sz="2159" b="1"/>
            </a:lvl1pPr>
          </a:lstStyle>
          <a:p>
            <a:r>
              <a:rPr lang="fr-FR"/>
              <a:t>Cliquez et modifiez le titre</a:t>
            </a:r>
          </a:p>
        </p:txBody>
      </p:sp>
      <p:sp>
        <p:nvSpPr>
          <p:cNvPr id="3" name="Espace réservé pour une image  2"/>
          <p:cNvSpPr>
            <a:spLocks noGrp="1"/>
          </p:cNvSpPr>
          <p:nvPr>
            <p:ph type="pic" idx="1"/>
          </p:nvPr>
        </p:nvSpPr>
        <p:spPr>
          <a:xfrm>
            <a:off x="2095670" y="675471"/>
            <a:ext cx="6415088" cy="4535805"/>
          </a:xfr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endParaRPr lang="fr-FR"/>
          </a:p>
        </p:txBody>
      </p:sp>
      <p:sp>
        <p:nvSpPr>
          <p:cNvPr id="4" name="Espace réservé du texte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1275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534591" y="1763926"/>
            <a:ext cx="9622632" cy="498903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a:defRPr sz="1295">
                <a:solidFill>
                  <a:schemeClr val="tx1">
                    <a:tint val="75000"/>
                  </a:schemeClr>
                </a:solidFill>
              </a:defRPr>
            </a:lvl1p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a:defRPr sz="1295">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7006700"/>
            <a:ext cx="2494756" cy="402483"/>
          </a:xfrm>
          <a:prstGeom prst="rect">
            <a:avLst/>
          </a:prstGeom>
        </p:spPr>
        <p:txBody>
          <a:bodyPr vert="horz" lIns="91440" tIns="45720" rIns="91440" bIns="45720" rtlCol="0" anchor="ctr"/>
          <a:lstStyle>
            <a:lvl1pPr algn="r">
              <a:defRPr sz="1295">
                <a:solidFill>
                  <a:schemeClr val="tx1">
                    <a:tint val="75000"/>
                  </a:schemeClr>
                </a:solidFill>
              </a:defRPr>
            </a:lvl1pPr>
          </a:lstStyle>
          <a:p>
            <a:fld id="{88A4D855-28A5-5E4E-A94F-5CBA4C9E4E90}" type="slidenum">
              <a:rPr lang="fr-FR" smtClean="0"/>
              <a:t>‹N°›</a:t>
            </a:fld>
            <a:endParaRPr lang="fr-FR"/>
          </a:p>
        </p:txBody>
      </p:sp>
    </p:spTree>
    <p:extLst>
      <p:ext uri="{BB962C8B-B14F-4D97-AF65-F5344CB8AC3E}">
        <p14:creationId xmlns:p14="http://schemas.microsoft.com/office/powerpoint/2010/main" val="408263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456" rtl="0" eaLnBrk="1" latinLnBrk="0" hangingPunct="1">
        <a:spcBef>
          <a:spcPct val="0"/>
        </a:spcBef>
        <a:buNone/>
        <a:defRPr sz="4749" kern="1200">
          <a:solidFill>
            <a:schemeClr val="tx1"/>
          </a:solidFill>
          <a:latin typeface="+mj-lt"/>
          <a:ea typeface="+mj-ea"/>
          <a:cs typeface="+mj-cs"/>
        </a:defRPr>
      </a:lvl1pPr>
    </p:titleStyle>
    <p:bodyStyle>
      <a:lvl1pPr marL="370092" indent="-370092" algn="l" defTabSz="493456" rtl="0" eaLnBrk="1" latinLnBrk="0" hangingPunct="1">
        <a:spcBef>
          <a:spcPct val="20000"/>
        </a:spcBef>
        <a:buFont typeface="Arial"/>
        <a:buChar char="•"/>
        <a:defRPr sz="3454" kern="1200">
          <a:solidFill>
            <a:schemeClr val="tx1"/>
          </a:solidFill>
          <a:latin typeface="+mn-lt"/>
          <a:ea typeface="+mn-ea"/>
          <a:cs typeface="+mn-cs"/>
        </a:defRPr>
      </a:lvl1pPr>
      <a:lvl2pPr marL="801866" indent="-308410" algn="l" defTabSz="493456" rtl="0" eaLnBrk="1" latinLnBrk="0" hangingPunct="1">
        <a:spcBef>
          <a:spcPct val="20000"/>
        </a:spcBef>
        <a:buFont typeface="Arial"/>
        <a:buChar char="–"/>
        <a:defRPr sz="3022" kern="1200">
          <a:solidFill>
            <a:schemeClr val="tx1"/>
          </a:solidFill>
          <a:latin typeface="+mn-lt"/>
          <a:ea typeface="+mn-ea"/>
          <a:cs typeface="+mn-cs"/>
        </a:defRPr>
      </a:lvl2pPr>
      <a:lvl3pPr marL="1233640" indent="-246728" algn="l" defTabSz="493456" rtl="0" eaLnBrk="1" latinLnBrk="0" hangingPunct="1">
        <a:spcBef>
          <a:spcPct val="20000"/>
        </a:spcBef>
        <a:buFont typeface="Arial"/>
        <a:buChar char="•"/>
        <a:defRPr sz="2590" kern="1200">
          <a:solidFill>
            <a:schemeClr val="tx1"/>
          </a:solidFill>
          <a:latin typeface="+mn-lt"/>
          <a:ea typeface="+mn-ea"/>
          <a:cs typeface="+mn-cs"/>
        </a:defRPr>
      </a:lvl3pPr>
      <a:lvl4pPr marL="1727096" indent="-246728" algn="l" defTabSz="493456" rtl="0" eaLnBrk="1" latinLnBrk="0" hangingPunct="1">
        <a:spcBef>
          <a:spcPct val="20000"/>
        </a:spcBef>
        <a:buFont typeface="Arial"/>
        <a:buChar char="–"/>
        <a:defRPr sz="2159" kern="1200">
          <a:solidFill>
            <a:schemeClr val="tx1"/>
          </a:solidFill>
          <a:latin typeface="+mn-lt"/>
          <a:ea typeface="+mn-ea"/>
          <a:cs typeface="+mn-cs"/>
        </a:defRPr>
      </a:lvl4pPr>
      <a:lvl5pPr marL="2220552" indent="-246728" algn="l" defTabSz="493456" rtl="0" eaLnBrk="1" latinLnBrk="0" hangingPunct="1">
        <a:spcBef>
          <a:spcPct val="20000"/>
        </a:spcBef>
        <a:buFont typeface="Arial"/>
        <a:buChar char="»"/>
        <a:defRPr sz="2159" kern="1200">
          <a:solidFill>
            <a:schemeClr val="tx1"/>
          </a:solidFill>
          <a:latin typeface="+mn-lt"/>
          <a:ea typeface="+mn-ea"/>
          <a:cs typeface="+mn-cs"/>
        </a:defRPr>
      </a:lvl5pPr>
      <a:lvl6pPr marL="2714008" indent="-246728" algn="l" defTabSz="493456" rtl="0" eaLnBrk="1" latinLnBrk="0" hangingPunct="1">
        <a:spcBef>
          <a:spcPct val="20000"/>
        </a:spcBef>
        <a:buFont typeface="Arial"/>
        <a:buChar char="•"/>
        <a:defRPr sz="2159" kern="1200">
          <a:solidFill>
            <a:schemeClr val="tx1"/>
          </a:solidFill>
          <a:latin typeface="+mn-lt"/>
          <a:ea typeface="+mn-ea"/>
          <a:cs typeface="+mn-cs"/>
        </a:defRPr>
      </a:lvl6pPr>
      <a:lvl7pPr marL="3207464" indent="-246728" algn="l" defTabSz="493456" rtl="0" eaLnBrk="1" latinLnBrk="0" hangingPunct="1">
        <a:spcBef>
          <a:spcPct val="20000"/>
        </a:spcBef>
        <a:buFont typeface="Arial"/>
        <a:buChar char="•"/>
        <a:defRPr sz="2159" kern="1200">
          <a:solidFill>
            <a:schemeClr val="tx1"/>
          </a:solidFill>
          <a:latin typeface="+mn-lt"/>
          <a:ea typeface="+mn-ea"/>
          <a:cs typeface="+mn-cs"/>
        </a:defRPr>
      </a:lvl7pPr>
      <a:lvl8pPr marL="3700920" indent="-246728" algn="l" defTabSz="493456" rtl="0" eaLnBrk="1" latinLnBrk="0" hangingPunct="1">
        <a:spcBef>
          <a:spcPct val="20000"/>
        </a:spcBef>
        <a:buFont typeface="Arial"/>
        <a:buChar char="•"/>
        <a:defRPr sz="2159" kern="1200">
          <a:solidFill>
            <a:schemeClr val="tx1"/>
          </a:solidFill>
          <a:latin typeface="+mn-lt"/>
          <a:ea typeface="+mn-ea"/>
          <a:cs typeface="+mn-cs"/>
        </a:defRPr>
      </a:lvl8pPr>
      <a:lvl9pPr marL="4194376" indent="-246728" algn="l" defTabSz="493456"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fr-FR"/>
      </a:defPPr>
      <a:lvl1pPr marL="0" algn="l" defTabSz="493456" rtl="0" eaLnBrk="1" latinLnBrk="0" hangingPunct="1">
        <a:defRPr sz="1943" kern="1200">
          <a:solidFill>
            <a:schemeClr val="tx1"/>
          </a:solidFill>
          <a:latin typeface="+mn-lt"/>
          <a:ea typeface="+mn-ea"/>
          <a:cs typeface="+mn-cs"/>
        </a:defRPr>
      </a:lvl1pPr>
      <a:lvl2pPr marL="493456" algn="l" defTabSz="493456" rtl="0" eaLnBrk="1" latinLnBrk="0" hangingPunct="1">
        <a:defRPr sz="1943" kern="1200">
          <a:solidFill>
            <a:schemeClr val="tx1"/>
          </a:solidFill>
          <a:latin typeface="+mn-lt"/>
          <a:ea typeface="+mn-ea"/>
          <a:cs typeface="+mn-cs"/>
        </a:defRPr>
      </a:lvl2pPr>
      <a:lvl3pPr marL="986912" algn="l" defTabSz="493456" rtl="0" eaLnBrk="1" latinLnBrk="0" hangingPunct="1">
        <a:defRPr sz="1943" kern="1200">
          <a:solidFill>
            <a:schemeClr val="tx1"/>
          </a:solidFill>
          <a:latin typeface="+mn-lt"/>
          <a:ea typeface="+mn-ea"/>
          <a:cs typeface="+mn-cs"/>
        </a:defRPr>
      </a:lvl3pPr>
      <a:lvl4pPr marL="1480368" algn="l" defTabSz="493456" rtl="0" eaLnBrk="1" latinLnBrk="0" hangingPunct="1">
        <a:defRPr sz="1943" kern="1200">
          <a:solidFill>
            <a:schemeClr val="tx1"/>
          </a:solidFill>
          <a:latin typeface="+mn-lt"/>
          <a:ea typeface="+mn-ea"/>
          <a:cs typeface="+mn-cs"/>
        </a:defRPr>
      </a:lvl4pPr>
      <a:lvl5pPr marL="1973824" algn="l" defTabSz="493456" rtl="0" eaLnBrk="1" latinLnBrk="0" hangingPunct="1">
        <a:defRPr sz="1943" kern="1200">
          <a:solidFill>
            <a:schemeClr val="tx1"/>
          </a:solidFill>
          <a:latin typeface="+mn-lt"/>
          <a:ea typeface="+mn-ea"/>
          <a:cs typeface="+mn-cs"/>
        </a:defRPr>
      </a:lvl5pPr>
      <a:lvl6pPr marL="2467280" algn="l" defTabSz="493456" rtl="0" eaLnBrk="1" latinLnBrk="0" hangingPunct="1">
        <a:defRPr sz="1943" kern="1200">
          <a:solidFill>
            <a:schemeClr val="tx1"/>
          </a:solidFill>
          <a:latin typeface="+mn-lt"/>
          <a:ea typeface="+mn-ea"/>
          <a:cs typeface="+mn-cs"/>
        </a:defRPr>
      </a:lvl6pPr>
      <a:lvl7pPr marL="2960736" algn="l" defTabSz="493456" rtl="0" eaLnBrk="1" latinLnBrk="0" hangingPunct="1">
        <a:defRPr sz="1943" kern="1200">
          <a:solidFill>
            <a:schemeClr val="tx1"/>
          </a:solidFill>
          <a:latin typeface="+mn-lt"/>
          <a:ea typeface="+mn-ea"/>
          <a:cs typeface="+mn-cs"/>
        </a:defRPr>
      </a:lvl7pPr>
      <a:lvl8pPr marL="3454192" algn="l" defTabSz="493456" rtl="0" eaLnBrk="1" latinLnBrk="0" hangingPunct="1">
        <a:defRPr sz="1943" kern="1200">
          <a:solidFill>
            <a:schemeClr val="tx1"/>
          </a:solidFill>
          <a:latin typeface="+mn-lt"/>
          <a:ea typeface="+mn-ea"/>
          <a:cs typeface="+mn-cs"/>
        </a:defRPr>
      </a:lvl8pPr>
      <a:lvl9pPr marL="3947648" algn="l" defTabSz="493456"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539750" algn="l"/>
                <a:tab pos="4302125" algn="l"/>
                <a:tab pos="8250238" algn="l"/>
              </a:tabLst>
            </a:pPr>
            <a:r>
              <a:rPr lang="en-GB" b="1" dirty="0"/>
              <a:t>	How to recognize it?	Can you help us?	</a:t>
            </a:r>
          </a:p>
        </p:txBody>
      </p:sp>
      <p:grpSp>
        <p:nvGrpSpPr>
          <p:cNvPr id="38" name="Groupe 37"/>
          <p:cNvGrpSpPr/>
          <p:nvPr/>
        </p:nvGrpSpPr>
        <p:grpSpPr>
          <a:xfrm>
            <a:off x="3771411" y="4077476"/>
            <a:ext cx="3027063" cy="2006168"/>
            <a:chOff x="3832374" y="4077476"/>
            <a:chExt cx="3027063" cy="2006168"/>
          </a:xfrm>
        </p:grpSpPr>
        <p:sp>
          <p:nvSpPr>
            <p:cNvPr id="7" name="Rectangle 6"/>
            <p:cNvSpPr/>
            <p:nvPr/>
          </p:nvSpPr>
          <p:spPr>
            <a:xfrm>
              <a:off x="3832374" y="4415904"/>
              <a:ext cx="3027063" cy="1667740"/>
            </a:xfrm>
            <a:prstGeom prst="rect">
              <a:avLst/>
            </a:prstGeom>
            <a:noFill/>
            <a:ln w="28575" cmpd="sng">
              <a:solidFill>
                <a:srgbClr val="93BE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15"/>
            </a:p>
          </p:txBody>
        </p:sp>
        <p:sp>
          <p:nvSpPr>
            <p:cNvPr id="2" name="Rectangle 1"/>
            <p:cNvSpPr/>
            <p:nvPr/>
          </p:nvSpPr>
          <p:spPr>
            <a:xfrm>
              <a:off x="4472448" y="4077476"/>
              <a:ext cx="1746914" cy="338428"/>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Contact us</a:t>
              </a:r>
            </a:p>
          </p:txBody>
        </p:sp>
      </p:grpSp>
      <p:grpSp>
        <p:nvGrpSpPr>
          <p:cNvPr id="15" name="Groupe 14"/>
          <p:cNvGrpSpPr/>
          <p:nvPr/>
        </p:nvGrpSpPr>
        <p:grpSpPr>
          <a:xfrm>
            <a:off x="-5042" y="6590536"/>
            <a:ext cx="10717388" cy="1003358"/>
            <a:chOff x="6109" y="6523630"/>
            <a:chExt cx="10717388" cy="1003358"/>
          </a:xfrm>
        </p:grpSpPr>
        <p:grpSp>
          <p:nvGrpSpPr>
            <p:cNvPr id="8" name="Groupe 7"/>
            <p:cNvGrpSpPr/>
            <p:nvPr/>
          </p:nvGrpSpPr>
          <p:grpSpPr>
            <a:xfrm>
              <a:off x="6109" y="6773023"/>
              <a:ext cx="10717388" cy="753965"/>
              <a:chOff x="-25390" y="6826469"/>
              <a:chExt cx="10717388" cy="753965"/>
            </a:xfrm>
          </p:grpSpPr>
          <p:sp>
            <p:nvSpPr>
              <p:cNvPr id="9"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Rectangle à coins arrondis 12"/>
            <p:cNvSpPr/>
            <p:nvPr/>
          </p:nvSpPr>
          <p:spPr>
            <a:xfrm>
              <a:off x="3819915" y="6523630"/>
              <a:ext cx="3097721" cy="816611"/>
            </a:xfrm>
            <a:prstGeom prst="roundRect">
              <a:avLst>
                <a:gd name="adj" fmla="val 3021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à coins arrondis 13"/>
            <p:cNvSpPr/>
            <p:nvPr/>
          </p:nvSpPr>
          <p:spPr>
            <a:xfrm>
              <a:off x="7280058" y="6741208"/>
              <a:ext cx="726905" cy="657565"/>
            </a:xfrm>
            <a:prstGeom prst="roundRect">
              <a:avLst>
                <a:gd name="adj" fmla="val 15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1" name="Connecteur droit 20"/>
          <p:cNvCxnSpPr/>
          <p:nvPr/>
        </p:nvCxnSpPr>
        <p:spPr>
          <a:xfrm flipH="1">
            <a:off x="7262949" y="870857"/>
            <a:ext cx="1710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e 26"/>
          <p:cNvGrpSpPr/>
          <p:nvPr/>
        </p:nvGrpSpPr>
        <p:grpSpPr>
          <a:xfrm>
            <a:off x="7149736" y="-14888"/>
            <a:ext cx="3564000" cy="4839437"/>
            <a:chOff x="7149736" y="-14888"/>
            <a:chExt cx="3564000" cy="4839437"/>
          </a:xfrm>
        </p:grpSpPr>
        <p:sp>
          <p:nvSpPr>
            <p:cNvPr id="17" name="Organigramme : Processus 16"/>
            <p:cNvSpPr/>
            <p:nvPr/>
          </p:nvSpPr>
          <p:spPr>
            <a:xfrm>
              <a:off x="7149736" y="-14888"/>
              <a:ext cx="3564000" cy="483943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960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9604"/>
                  </a:lnTo>
                  <a:lnTo>
                    <a:pt x="0" y="0"/>
                  </a:ln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lIns="72000" tIns="252000" rtlCol="0" anchor="t" anchorCtr="0"/>
            <a:lstStyle/>
            <a:p>
              <a:pPr algn="ctr"/>
              <a:r>
                <a:rPr lang="en-GB" sz="2800" b="1" spc="-150" dirty="0">
                  <a:latin typeface="Century Gothic" panose="020B0502020202020204" pitchFamily="34" charset="0"/>
                </a:rPr>
                <a:t>BE AWARE!</a:t>
              </a:r>
            </a:p>
            <a:p>
              <a:pPr algn="ctr">
                <a:spcBef>
                  <a:spcPts val="600"/>
                </a:spcBef>
              </a:pPr>
              <a:r>
                <a:rPr lang="en-GB" sz="1600" b="1" i="1" dirty="0"/>
                <a:t>Gymnocoronis spilanthoides</a:t>
              </a:r>
            </a:p>
            <a:p>
              <a:pPr algn="ctr">
                <a:lnSpc>
                  <a:spcPts val="1100"/>
                </a:lnSpc>
              </a:pPr>
              <a:r>
                <a:rPr lang="en-GB" sz="1100" b="1" dirty="0"/>
                <a:t>A threat to waterways in the EPPO region</a:t>
              </a:r>
            </a:p>
          </p:txBody>
        </p:sp>
        <p:cxnSp>
          <p:nvCxnSpPr>
            <p:cNvPr id="23" name="Connecteur droit 22"/>
            <p:cNvCxnSpPr>
              <a:cxnSpLocks/>
            </p:cNvCxnSpPr>
            <p:nvPr/>
          </p:nvCxnSpPr>
          <p:spPr>
            <a:xfrm>
              <a:off x="7280058" y="870857"/>
              <a:ext cx="40090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a:cxnSpLocks/>
            </p:cNvCxnSpPr>
            <p:nvPr/>
          </p:nvCxnSpPr>
          <p:spPr>
            <a:xfrm>
              <a:off x="10190480" y="870857"/>
              <a:ext cx="36866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0" name="Image 29"/>
          <p:cNvPicPr>
            <a:picLocks noChangeAspect="1"/>
          </p:cNvPicPr>
          <p:nvPr/>
        </p:nvPicPr>
        <p:blipFill>
          <a:blip r:embed="rId2"/>
          <a:stretch>
            <a:fillRect/>
          </a:stretch>
        </p:blipFill>
        <p:spPr>
          <a:xfrm>
            <a:off x="7346088" y="6778966"/>
            <a:ext cx="597939" cy="625750"/>
          </a:xfrm>
          <a:prstGeom prst="rect">
            <a:avLst/>
          </a:prstGeom>
        </p:spPr>
      </p:pic>
      <p:sp>
        <p:nvSpPr>
          <p:cNvPr id="3" name="ZoneTexte 2"/>
          <p:cNvSpPr txBox="1"/>
          <p:nvPr/>
        </p:nvSpPr>
        <p:spPr>
          <a:xfrm>
            <a:off x="8166512" y="7112432"/>
            <a:ext cx="2155131" cy="430887"/>
          </a:xfrm>
          <a:prstGeom prst="rect">
            <a:avLst/>
          </a:prstGeom>
          <a:noFill/>
        </p:spPr>
        <p:txBody>
          <a:bodyPr wrap="square" rtlCol="0">
            <a:spAutoFit/>
          </a:bodyPr>
          <a:lstStyle/>
          <a:p>
            <a:r>
              <a:rPr lang="en-GB" sz="1050" b="1" dirty="0">
                <a:solidFill>
                  <a:schemeClr val="bg1"/>
                </a:solidFill>
                <a:latin typeface="Calibri" panose="020F0502020204030204" pitchFamily="34" charset="0"/>
                <a:cs typeface="Calibri" panose="020F0502020204030204" pitchFamily="34" charset="0"/>
              </a:rPr>
              <a:t>Prepared in collaboration </a:t>
            </a:r>
            <a:br>
              <a:rPr lang="en-GB" sz="1050" b="1" dirty="0">
                <a:solidFill>
                  <a:schemeClr val="bg1"/>
                </a:solidFill>
                <a:latin typeface="Calibri" panose="020F0502020204030204" pitchFamily="34" charset="0"/>
                <a:cs typeface="Calibri" panose="020F0502020204030204" pitchFamily="34" charset="0"/>
              </a:rPr>
            </a:br>
            <a:r>
              <a:rPr lang="en-GB" sz="1050" b="1" dirty="0">
                <a:solidFill>
                  <a:schemeClr val="bg1"/>
                </a:solidFill>
                <a:latin typeface="Calibri" panose="020F0502020204030204" pitchFamily="34" charset="0"/>
                <a:cs typeface="Calibri" panose="020F0502020204030204" pitchFamily="34" charset="0"/>
              </a:rPr>
              <a:t>with EPPO – www.eppo.int</a:t>
            </a:r>
          </a:p>
        </p:txBody>
      </p:sp>
      <p:sp>
        <p:nvSpPr>
          <p:cNvPr id="4" name="ZoneTexte 3"/>
          <p:cNvSpPr txBox="1"/>
          <p:nvPr/>
        </p:nvSpPr>
        <p:spPr>
          <a:xfrm>
            <a:off x="7346088" y="5133109"/>
            <a:ext cx="3086385" cy="695575"/>
          </a:xfrm>
          <a:prstGeom prst="rect">
            <a:avLst/>
          </a:prstGeom>
          <a:noFill/>
        </p:spPr>
        <p:txBody>
          <a:bodyPr wrap="square" rtlCol="0">
            <a:spAutoFit/>
          </a:bodyPr>
          <a:lstStyle/>
          <a:p>
            <a:pPr algn="ctr"/>
            <a:r>
              <a:rPr lang="en-GB" dirty="0"/>
              <a:t>Your  institution name</a:t>
            </a:r>
          </a:p>
          <a:p>
            <a:pPr algn="ctr"/>
            <a:r>
              <a:rPr lang="en-GB" dirty="0"/>
              <a:t>Logo</a:t>
            </a:r>
          </a:p>
        </p:txBody>
      </p:sp>
      <p:sp>
        <p:nvSpPr>
          <p:cNvPr id="5" name="ZoneTexte 4"/>
          <p:cNvSpPr txBox="1"/>
          <p:nvPr/>
        </p:nvSpPr>
        <p:spPr>
          <a:xfrm>
            <a:off x="406590" y="935509"/>
            <a:ext cx="2943062" cy="3046988"/>
          </a:xfrm>
          <a:prstGeom prst="rect">
            <a:avLst/>
          </a:prstGeom>
          <a:noFill/>
        </p:spPr>
        <p:txBody>
          <a:bodyPr wrap="square" rtlCol="0">
            <a:spAutoFit/>
          </a:bodyPr>
          <a:lstStyle/>
          <a:p>
            <a:pPr marR="36195" algn="just">
              <a:spcBef>
                <a:spcPts val="400"/>
              </a:spcBef>
              <a:spcAft>
                <a:spcPts val="400"/>
              </a:spcAft>
              <a:tabLst>
                <a:tab pos="2204720" algn="l"/>
              </a:tabLst>
            </a:pPr>
            <a:r>
              <a:rPr lang="en-NZ" sz="1200" i="1" dirty="0">
                <a:ea typeface="Times New Roman" panose="02020603050405020304" pitchFamily="18" charset="0"/>
                <a:cs typeface="Times New Roman" panose="02020603050405020304" pitchFamily="18" charset="0"/>
              </a:rPr>
              <a:t>Gymnocoronis spilanthoides</a:t>
            </a:r>
            <a:r>
              <a:rPr lang="en-NZ" sz="1200" dirty="0">
                <a:ea typeface="Times New Roman" panose="02020603050405020304" pitchFamily="18" charset="0"/>
                <a:cs typeface="Times New Roman" panose="02020603050405020304" pitchFamily="18" charset="0"/>
              </a:rPr>
              <a:t> is an emergent perennial herb, either forming upright bushes up to 1.5 m tall, tangled sprawling floating mats or occasionally fully submerged in shallow water. Leaves lanceolate or ovate, opposite, 50 to 200 mm long 25 to 75 mm wide, serrate with wavy margins, veins pinnate. Submerged foliage usually entire but wavy margins, petiolate, 10 to 70 mm long.</a:t>
            </a:r>
            <a:r>
              <a:rPr lang="en-NZ" sz="1200" dirty="0">
                <a:solidFill>
                  <a:srgbClr val="000000"/>
                </a:solidFill>
                <a:ea typeface="Times New Roman" panose="02020603050405020304" pitchFamily="18" charset="0"/>
                <a:cs typeface="Times New Roman" panose="02020603050405020304" pitchFamily="18" charset="0"/>
              </a:rPr>
              <a:t> </a:t>
            </a:r>
            <a:r>
              <a:rPr lang="en-GB" sz="1200" dirty="0">
                <a:solidFill>
                  <a:srgbClr val="000000"/>
                </a:solidFill>
                <a:ea typeface="Times New Roman" panose="02020603050405020304" pitchFamily="18" charset="0"/>
                <a:cs typeface="Times New Roman" panose="02020603050405020304" pitchFamily="18" charset="0"/>
              </a:rPr>
              <a:t>As a white flowered aquatic species, </a:t>
            </a:r>
            <a:r>
              <a:rPr lang="en-NZ" sz="1200" i="1" dirty="0">
                <a:ea typeface="Times New Roman" panose="02020603050405020304" pitchFamily="18" charset="0"/>
                <a:cs typeface="Times New Roman" panose="02020603050405020304" pitchFamily="18" charset="0"/>
              </a:rPr>
              <a:t>G. spilanthoides</a:t>
            </a:r>
            <a:r>
              <a:rPr lang="en-NZ" sz="1200" dirty="0">
                <a:ea typeface="Times New Roman" panose="02020603050405020304" pitchFamily="18" charset="0"/>
                <a:cs typeface="Times New Roman" panose="02020603050405020304" pitchFamily="18" charset="0"/>
              </a:rPr>
              <a:t> could potentially be misidentified for </a:t>
            </a:r>
            <a:r>
              <a:rPr lang="en-NZ" sz="1200" i="1" dirty="0">
                <a:ea typeface="Times New Roman" panose="02020603050405020304" pitchFamily="18" charset="0"/>
                <a:cs typeface="Times New Roman" panose="02020603050405020304" pitchFamily="18" charset="0"/>
              </a:rPr>
              <a:t>Alternanthera philoxeroides</a:t>
            </a:r>
            <a:r>
              <a:rPr lang="en-NZ" sz="1200" dirty="0">
                <a:ea typeface="Times New Roman" panose="02020603050405020304" pitchFamily="18" charset="0"/>
                <a:cs typeface="Times New Roman" panose="02020603050405020304" pitchFamily="18" charset="0"/>
              </a:rPr>
              <a:t>, though for this species the flowers are more compact, the petals are shorter in length and the leaves are shorter.  </a:t>
            </a:r>
            <a:endParaRPr lang="en-GB" sz="1100" dirty="0">
              <a:effectLst/>
              <a:ea typeface="Times New Roman" panose="02020603050405020304" pitchFamily="18" charset="0"/>
              <a:cs typeface="Times New Roman" panose="02020603050405020304" pitchFamily="18" charset="0"/>
            </a:endParaRPr>
          </a:p>
        </p:txBody>
      </p:sp>
      <p:sp>
        <p:nvSpPr>
          <p:cNvPr id="6" name="ZoneTexte 5"/>
          <p:cNvSpPr txBox="1"/>
          <p:nvPr/>
        </p:nvSpPr>
        <p:spPr>
          <a:xfrm>
            <a:off x="3668898" y="935509"/>
            <a:ext cx="3139967" cy="3046988"/>
          </a:xfrm>
          <a:prstGeom prst="rect">
            <a:avLst/>
          </a:prstGeom>
          <a:noFill/>
        </p:spPr>
        <p:txBody>
          <a:bodyPr wrap="square" rtlCol="0">
            <a:spAutoFit/>
          </a:bodyPr>
          <a:lstStyle/>
          <a:p>
            <a:pPr algn="just"/>
            <a:r>
              <a:rPr lang="en-GB" sz="1200" dirty="0"/>
              <a:t>Because </a:t>
            </a:r>
            <a:r>
              <a:rPr lang="en-IE" sz="1200" i="1" dirty="0"/>
              <a:t>G. spilanthoides </a:t>
            </a:r>
            <a:r>
              <a:rPr lang="en-IE" sz="1200" dirty="0"/>
              <a:t>has the potential t</a:t>
            </a:r>
            <a:r>
              <a:rPr lang="en-IE" sz="1200" i="1" dirty="0"/>
              <a:t>o </a:t>
            </a:r>
            <a:r>
              <a:rPr lang="en-GB" sz="1200" dirty="0"/>
              <a:t>seriously impact the habitats it invades, including native plant species, associated insects and important ecosystem services, it is important to report any sightings to plant protection authorities. Early detection will allow a rapid implementation of appropriate measures against </a:t>
            </a:r>
            <a:r>
              <a:rPr lang="en-IE" sz="1200" i="1" dirty="0"/>
              <a:t>G. spilanthoides </a:t>
            </a:r>
            <a:r>
              <a:rPr lang="en-GB" sz="1200" dirty="0"/>
              <a:t>.   </a:t>
            </a:r>
          </a:p>
          <a:p>
            <a:r>
              <a:rPr lang="en-GB" sz="1200" dirty="0"/>
              <a:t> </a:t>
            </a:r>
          </a:p>
          <a:p>
            <a:r>
              <a:rPr lang="en-GB" sz="1200" dirty="0"/>
              <a:t>If you see </a:t>
            </a:r>
            <a:r>
              <a:rPr lang="en-IE" sz="1200" i="1" dirty="0"/>
              <a:t>G. spilanthoides</a:t>
            </a:r>
            <a:r>
              <a:rPr lang="en-GB" sz="1200" dirty="0"/>
              <a:t>:  </a:t>
            </a:r>
          </a:p>
          <a:p>
            <a:pPr marL="171450" indent="-171450" algn="just">
              <a:buFont typeface="Arial" panose="020B0604020202020204" pitchFamily="34" charset="0"/>
              <a:buChar char="•"/>
            </a:pPr>
            <a:r>
              <a:rPr lang="en-GB" sz="1200" dirty="0"/>
              <a:t>Check the identification of the species with other aquatic native plants.</a:t>
            </a:r>
          </a:p>
          <a:p>
            <a:pPr marL="171450" indent="-171450" algn="just">
              <a:buFont typeface="Arial" panose="020B0604020202020204" pitchFamily="34" charset="0"/>
              <a:buChar char="•"/>
            </a:pPr>
            <a:r>
              <a:rPr lang="en-GB" sz="1200" dirty="0"/>
              <a:t>Whenever possible, take a picture of the plant, record exact location, date and habitat where it was observed.</a:t>
            </a:r>
          </a:p>
          <a:p>
            <a:pPr marL="171450" indent="-171450">
              <a:buFont typeface="Arial" panose="020B0604020202020204" pitchFamily="34" charset="0"/>
              <a:buChar char="•"/>
            </a:pPr>
            <a:r>
              <a:rPr lang="en-GB" sz="1200" dirty="0"/>
              <a:t>Contact us.</a:t>
            </a:r>
          </a:p>
        </p:txBody>
      </p:sp>
      <p:sp>
        <p:nvSpPr>
          <p:cNvPr id="12" name="ZoneTexte 11"/>
          <p:cNvSpPr txBox="1"/>
          <p:nvPr/>
        </p:nvSpPr>
        <p:spPr>
          <a:xfrm>
            <a:off x="3998982" y="4773895"/>
            <a:ext cx="2578567" cy="393954"/>
          </a:xfrm>
          <a:prstGeom prst="rect">
            <a:avLst/>
          </a:prstGeom>
          <a:noFill/>
        </p:spPr>
        <p:txBody>
          <a:bodyPr wrap="square" rtlCol="0">
            <a:spAutoFit/>
          </a:bodyPr>
          <a:lstStyle/>
          <a:p>
            <a:pPr algn="ctr"/>
            <a:r>
              <a:rPr lang="en-GB" dirty="0"/>
              <a:t>Your contact details</a:t>
            </a:r>
          </a:p>
        </p:txBody>
      </p:sp>
      <p:pic>
        <p:nvPicPr>
          <p:cNvPr id="33" name="Picture 32" descr="E:\Photos Gs\gymnocoronis spilanthoides PC3.jpg">
            <a:extLst>
              <a:ext uri="{FF2B5EF4-FFF2-40B4-BE49-F238E27FC236}">
                <a16:creationId xmlns:a16="http://schemas.microsoft.com/office/drawing/2014/main" id="{65561314-FBFC-461B-B424-0A0747A6F76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6845" y="1179418"/>
            <a:ext cx="3546891" cy="3108271"/>
          </a:xfrm>
          <a:prstGeom prst="rect">
            <a:avLst/>
          </a:prstGeom>
          <a:noFill/>
          <a:ln>
            <a:noFill/>
          </a:ln>
        </p:spPr>
      </p:pic>
      <p:pic>
        <p:nvPicPr>
          <p:cNvPr id="34" name="Picture 33" descr="E:\Photos Gs\gymnocoronis spilanthoides 5 Shel.JPG">
            <a:extLst>
              <a:ext uri="{FF2B5EF4-FFF2-40B4-BE49-F238E27FC236}">
                <a16:creationId xmlns:a16="http://schemas.microsoft.com/office/drawing/2014/main" id="{B951CD7B-0692-48AC-BFF0-BF62BD40D3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0379" y="3967745"/>
            <a:ext cx="2743418" cy="2192074"/>
          </a:xfrm>
          <a:prstGeom prst="rect">
            <a:avLst/>
          </a:prstGeom>
          <a:noFill/>
          <a:ln>
            <a:noFill/>
          </a:ln>
        </p:spPr>
      </p:pic>
      <p:grpSp>
        <p:nvGrpSpPr>
          <p:cNvPr id="29" name="Group 28">
            <a:extLst>
              <a:ext uri="{FF2B5EF4-FFF2-40B4-BE49-F238E27FC236}">
                <a16:creationId xmlns:a16="http://schemas.microsoft.com/office/drawing/2014/main" id="{2E4DC649-004A-4150-90E0-811CD3FA4941}"/>
              </a:ext>
            </a:extLst>
          </p:cNvPr>
          <p:cNvGrpSpPr/>
          <p:nvPr/>
        </p:nvGrpSpPr>
        <p:grpSpPr>
          <a:xfrm>
            <a:off x="3771411" y="6119627"/>
            <a:ext cx="3037455" cy="1342522"/>
            <a:chOff x="3771411" y="6119627"/>
            <a:chExt cx="3037455" cy="1342522"/>
          </a:xfrm>
        </p:grpSpPr>
        <p:sp>
          <p:nvSpPr>
            <p:cNvPr id="31" name="ZoneTexte 27">
              <a:extLst>
                <a:ext uri="{FF2B5EF4-FFF2-40B4-BE49-F238E27FC236}">
                  <a16:creationId xmlns:a16="http://schemas.microsoft.com/office/drawing/2014/main" id="{0AC6999A-4D46-41C1-90CB-D0E17A043813}"/>
                </a:ext>
              </a:extLst>
            </p:cNvPr>
            <p:cNvSpPr txBox="1"/>
            <p:nvPr/>
          </p:nvSpPr>
          <p:spPr>
            <a:xfrm>
              <a:off x="3842502" y="6908151"/>
              <a:ext cx="2966364" cy="553998"/>
            </a:xfrm>
            <a:prstGeom prst="rect">
              <a:avLst/>
            </a:prstGeom>
            <a:noFill/>
          </p:spPr>
          <p:txBody>
            <a:bodyPr wrap="square" rtlCol="0">
              <a:spAutoFit/>
            </a:bodyPr>
            <a:lstStyle/>
            <a:p>
              <a:pPr algn="ctr"/>
              <a:r>
                <a:rPr lang="en-GB" sz="1000" dirty="0"/>
                <a:t>This leaflet has been prepared within the LIFE funded project LIFE15 PRE FR 001 in collaboration with the NERC Centre for Ecology and Hydrology </a:t>
              </a:r>
            </a:p>
          </p:txBody>
        </p:sp>
        <p:pic>
          <p:nvPicPr>
            <p:cNvPr id="35" name="Picture 34" descr="A close up of a sign&#10;&#10;Description generated with very high confidence">
              <a:extLst>
                <a:ext uri="{FF2B5EF4-FFF2-40B4-BE49-F238E27FC236}">
                  <a16:creationId xmlns:a16="http://schemas.microsoft.com/office/drawing/2014/main" id="{9604376A-CFC5-43EC-BEBA-29C00F21102B}"/>
                </a:ext>
              </a:extLst>
            </p:cNvPr>
            <p:cNvPicPr>
              <a:picLocks noChangeAspect="1"/>
            </p:cNvPicPr>
            <p:nvPr/>
          </p:nvPicPr>
          <p:blipFill>
            <a:blip r:embed="rId5"/>
            <a:stretch>
              <a:fillRect/>
            </a:stretch>
          </p:blipFill>
          <p:spPr>
            <a:xfrm>
              <a:off x="3771411" y="6119627"/>
              <a:ext cx="1122027" cy="811247"/>
            </a:xfrm>
            <a:prstGeom prst="rect">
              <a:avLst/>
            </a:prstGeom>
          </p:spPr>
        </p:pic>
        <p:pic>
          <p:nvPicPr>
            <p:cNvPr id="36" name="Picture 35" descr="Afficher l'image d'origine">
              <a:extLst>
                <a:ext uri="{FF2B5EF4-FFF2-40B4-BE49-F238E27FC236}">
                  <a16:creationId xmlns:a16="http://schemas.microsoft.com/office/drawing/2014/main" id="{F5985FF8-27FB-4BCE-8384-73F554D5F29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38961" y="6333037"/>
              <a:ext cx="1538588" cy="399124"/>
            </a:xfrm>
            <a:prstGeom prst="rect">
              <a:avLst/>
            </a:prstGeom>
            <a:noFill/>
            <a:ln>
              <a:noFill/>
            </a:ln>
          </p:spPr>
        </p:pic>
      </p:grpSp>
      <p:sp>
        <p:nvSpPr>
          <p:cNvPr id="39" name="TextBox 38">
            <a:extLst>
              <a:ext uri="{FF2B5EF4-FFF2-40B4-BE49-F238E27FC236}">
                <a16:creationId xmlns:a16="http://schemas.microsoft.com/office/drawing/2014/main" id="{9FC3E855-646A-451E-ABBC-7ED5992B3883}"/>
              </a:ext>
            </a:extLst>
          </p:cNvPr>
          <p:cNvSpPr txBox="1"/>
          <p:nvPr/>
        </p:nvSpPr>
        <p:spPr>
          <a:xfrm>
            <a:off x="7126735" y="4325287"/>
            <a:ext cx="2882805" cy="230832"/>
          </a:xfrm>
          <a:prstGeom prst="rect">
            <a:avLst/>
          </a:prstGeom>
          <a:noFill/>
        </p:spPr>
        <p:txBody>
          <a:bodyPr wrap="square" rtlCol="0">
            <a:spAutoFit/>
          </a:bodyPr>
          <a:lstStyle/>
          <a:p>
            <a:r>
              <a:rPr lang="en-GB" sz="900" dirty="0"/>
              <a:t>Images: Paul Champion, EPPO Global Database</a:t>
            </a:r>
          </a:p>
        </p:txBody>
      </p:sp>
      <p:sp>
        <p:nvSpPr>
          <p:cNvPr id="40" name="TextBox 39">
            <a:extLst>
              <a:ext uri="{FF2B5EF4-FFF2-40B4-BE49-F238E27FC236}">
                <a16:creationId xmlns:a16="http://schemas.microsoft.com/office/drawing/2014/main" id="{4B6F2210-F667-43C5-B168-BE4072834253}"/>
              </a:ext>
            </a:extLst>
          </p:cNvPr>
          <p:cNvSpPr txBox="1"/>
          <p:nvPr/>
        </p:nvSpPr>
        <p:spPr>
          <a:xfrm>
            <a:off x="436718" y="6155702"/>
            <a:ext cx="2882805" cy="230832"/>
          </a:xfrm>
          <a:prstGeom prst="rect">
            <a:avLst/>
          </a:prstGeom>
          <a:noFill/>
        </p:spPr>
        <p:txBody>
          <a:bodyPr wrap="square" rtlCol="0">
            <a:spAutoFit/>
          </a:bodyPr>
          <a:lstStyle/>
          <a:p>
            <a:r>
              <a:rPr lang="en-GB" sz="900" dirty="0"/>
              <a:t>Images: Paul Champion, EPPO Global Database</a:t>
            </a:r>
          </a:p>
        </p:txBody>
      </p:sp>
    </p:spTree>
    <p:extLst>
      <p:ext uri="{BB962C8B-B14F-4D97-AF65-F5344CB8AC3E}">
        <p14:creationId xmlns:p14="http://schemas.microsoft.com/office/powerpoint/2010/main" val="1829710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363538" algn="l"/>
                <a:tab pos="4032250" algn="l"/>
                <a:tab pos="7710488" algn="l"/>
              </a:tabLst>
            </a:pPr>
            <a:r>
              <a:rPr lang="en-GB" b="1" dirty="0"/>
              <a:t>	What is </a:t>
            </a:r>
            <a:r>
              <a:rPr lang="en-GB" b="1" i="1" dirty="0"/>
              <a:t>G. spilanthoides</a:t>
            </a:r>
            <a:r>
              <a:rPr lang="en-GB" b="1" dirty="0"/>
              <a:t>? </a:t>
            </a:r>
            <a:r>
              <a:rPr lang="en-GB" b="1" i="1" dirty="0"/>
              <a:t>                  </a:t>
            </a:r>
            <a:r>
              <a:rPr lang="en-GB" b="1" dirty="0"/>
              <a:t>What is the problem?	Where is it found?</a:t>
            </a:r>
          </a:p>
        </p:txBody>
      </p:sp>
      <p:grpSp>
        <p:nvGrpSpPr>
          <p:cNvPr id="13" name="Groupe 12"/>
          <p:cNvGrpSpPr/>
          <p:nvPr/>
        </p:nvGrpSpPr>
        <p:grpSpPr>
          <a:xfrm>
            <a:off x="-13651" y="6804963"/>
            <a:ext cx="10717388" cy="753965"/>
            <a:chOff x="-25390" y="6826469"/>
            <a:chExt cx="10717388" cy="753965"/>
          </a:xfrm>
        </p:grpSpPr>
        <p:sp>
          <p:nvSpPr>
            <p:cNvPr id="6"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ZoneTexte 1"/>
          <p:cNvSpPr txBox="1"/>
          <p:nvPr/>
        </p:nvSpPr>
        <p:spPr>
          <a:xfrm>
            <a:off x="362239" y="1046898"/>
            <a:ext cx="2882805" cy="1754326"/>
          </a:xfrm>
          <a:prstGeom prst="rect">
            <a:avLst/>
          </a:prstGeom>
          <a:noFill/>
        </p:spPr>
        <p:txBody>
          <a:bodyPr wrap="square" rtlCol="0">
            <a:spAutoFit/>
          </a:bodyPr>
          <a:lstStyle/>
          <a:p>
            <a:pPr algn="just"/>
            <a:r>
              <a:rPr lang="en-GB" sz="1200" i="1" dirty="0"/>
              <a:t>Gymnocoronis spilanthoides </a:t>
            </a:r>
            <a:r>
              <a:rPr lang="en-GB" sz="1200" dirty="0"/>
              <a:t>is an aquatic water plant, native to South America and is an EPPO A2 pest, recommended for regulation as a quarantine pest. </a:t>
            </a:r>
          </a:p>
          <a:p>
            <a:pPr algn="just"/>
            <a:endParaRPr lang="en-GB" sz="1200" dirty="0"/>
          </a:p>
          <a:p>
            <a:pPr algn="just"/>
            <a:r>
              <a:rPr lang="en-GB" sz="1200" dirty="0"/>
              <a:t>As </a:t>
            </a:r>
            <a:r>
              <a:rPr lang="en-GB" sz="1200" i="1" dirty="0"/>
              <a:t>Gymnocoronis spilanthoides </a:t>
            </a:r>
            <a:r>
              <a:rPr lang="en-GB" sz="1200" dirty="0"/>
              <a:t>is considered to be a serious threat to waterways, its appearance in new areas should be reported immediately to us.  </a:t>
            </a:r>
          </a:p>
        </p:txBody>
      </p:sp>
      <p:sp>
        <p:nvSpPr>
          <p:cNvPr id="3" name="ZoneTexte 2"/>
          <p:cNvSpPr txBox="1"/>
          <p:nvPr/>
        </p:nvSpPr>
        <p:spPr>
          <a:xfrm>
            <a:off x="3785371" y="1070264"/>
            <a:ext cx="3083020" cy="2123658"/>
          </a:xfrm>
          <a:prstGeom prst="rect">
            <a:avLst/>
          </a:prstGeom>
          <a:noFill/>
        </p:spPr>
        <p:txBody>
          <a:bodyPr wrap="square" rtlCol="0">
            <a:spAutoFit/>
          </a:bodyPr>
          <a:lstStyle/>
          <a:p>
            <a:pPr lvl="0" algn="just" defTabSz="737300"/>
            <a:r>
              <a:rPr lang="en-GB" sz="1200" dirty="0">
                <a:solidFill>
                  <a:prstClr val="black"/>
                </a:solidFill>
              </a:rPr>
              <a:t>Plants for planting is considered the main pathway for entry into the EPPO region.  From this pathway, individual plants can be transferred to suitable habitats through either intentional introductions into the environment or unintentionally through the disposal of aquarium material.  Although at an early stage of establishment in the EPPO region, </a:t>
            </a:r>
            <a:r>
              <a:rPr lang="en-NZ" sz="1200" i="1" dirty="0">
                <a:solidFill>
                  <a:prstClr val="black"/>
                </a:solidFill>
              </a:rPr>
              <a:t>G. spilanthoides</a:t>
            </a:r>
            <a:r>
              <a:rPr lang="en-NZ" sz="1200" dirty="0">
                <a:solidFill>
                  <a:prstClr val="black"/>
                </a:solidFill>
              </a:rPr>
              <a:t>, like other aquatic invasive plants can threaten biodiversity and causes other environmental damage. </a:t>
            </a:r>
            <a:endParaRPr lang="en-GB" sz="1200" dirty="0">
              <a:solidFill>
                <a:prstClr val="black"/>
              </a:solidFill>
            </a:endParaRPr>
          </a:p>
        </p:txBody>
      </p:sp>
      <p:sp>
        <p:nvSpPr>
          <p:cNvPr id="4" name="ZoneTexte 3"/>
          <p:cNvSpPr txBox="1"/>
          <p:nvPr/>
        </p:nvSpPr>
        <p:spPr>
          <a:xfrm>
            <a:off x="7408718" y="1063707"/>
            <a:ext cx="2971800" cy="2677656"/>
          </a:xfrm>
          <a:prstGeom prst="rect">
            <a:avLst/>
          </a:prstGeom>
          <a:noFill/>
        </p:spPr>
        <p:txBody>
          <a:bodyPr wrap="square" rtlCol="0">
            <a:spAutoFit/>
          </a:bodyPr>
          <a:lstStyle/>
          <a:p>
            <a:pPr algn="just"/>
            <a:r>
              <a:rPr lang="en-GB" sz="1200" dirty="0"/>
              <a:t>In the EPPO region, </a:t>
            </a:r>
            <a:r>
              <a:rPr lang="en-GB" sz="1200" i="1" dirty="0"/>
              <a:t>G. spilanthoides </a:t>
            </a:r>
            <a:r>
              <a:rPr lang="en-GB" sz="1200" dirty="0"/>
              <a:t>is recorded from Hungary and Italy. </a:t>
            </a:r>
            <a:r>
              <a:rPr lang="en-NZ" sz="1200" dirty="0"/>
              <a:t>Within its introduced range,</a:t>
            </a:r>
            <a:r>
              <a:rPr lang="en-NZ" sz="1200" i="1" dirty="0"/>
              <a:t> G. spilanthoides </a:t>
            </a:r>
            <a:r>
              <a:rPr lang="en-NZ" sz="1200" dirty="0"/>
              <a:t>grows in wetlands, particularly degraded waterways forming marginal clumps on the edge of slow flowing or still water bodies, also forming dense sprawling floating mats in rivers (including tidally influenced areas) and reservoirs, irrigation channels, ponds, lakes, canals and ditches. It also grows in marshes and swamps, especially where nutrient enriched. </a:t>
            </a:r>
            <a:r>
              <a:rPr lang="en-NZ" sz="1200" i="1" dirty="0"/>
              <a:t>G. spilanthoides </a:t>
            </a:r>
            <a:r>
              <a:rPr lang="en-NZ" sz="1200" dirty="0"/>
              <a:t>established but did not persist in a rice field in Italy.</a:t>
            </a:r>
            <a:endParaRPr lang="en-GB" sz="1200" dirty="0"/>
          </a:p>
          <a:p>
            <a:pPr algn="just"/>
            <a:endParaRPr lang="en-IE" sz="1200" dirty="0"/>
          </a:p>
        </p:txBody>
      </p:sp>
      <p:pic>
        <p:nvPicPr>
          <p:cNvPr id="8" name="Picture 7" descr="A river running through a body of water&#10;&#10;Description generated with very high confidence">
            <a:extLst>
              <a:ext uri="{FF2B5EF4-FFF2-40B4-BE49-F238E27FC236}">
                <a16:creationId xmlns:a16="http://schemas.microsoft.com/office/drawing/2014/main" id="{EDE1D830-584C-4969-B79B-6DA258EDBB22}"/>
              </a:ext>
            </a:extLst>
          </p:cNvPr>
          <p:cNvPicPr>
            <a:picLocks noChangeAspect="1"/>
          </p:cNvPicPr>
          <p:nvPr/>
        </p:nvPicPr>
        <p:blipFill>
          <a:blip r:embed="rId2"/>
          <a:stretch>
            <a:fillRect/>
          </a:stretch>
        </p:blipFill>
        <p:spPr>
          <a:xfrm>
            <a:off x="7522406" y="3773933"/>
            <a:ext cx="2858112" cy="2200147"/>
          </a:xfrm>
          <a:prstGeom prst="rect">
            <a:avLst/>
          </a:prstGeom>
        </p:spPr>
      </p:pic>
      <p:pic>
        <p:nvPicPr>
          <p:cNvPr id="12" name="Picture 11" descr="A group of bushes and green grass&#10;&#10;Description generated with very high confidence">
            <a:extLst>
              <a:ext uri="{FF2B5EF4-FFF2-40B4-BE49-F238E27FC236}">
                <a16:creationId xmlns:a16="http://schemas.microsoft.com/office/drawing/2014/main" id="{2328C401-8505-409B-83F0-D34FF71AB8CA}"/>
              </a:ext>
            </a:extLst>
          </p:cNvPr>
          <p:cNvPicPr>
            <a:picLocks noChangeAspect="1"/>
          </p:cNvPicPr>
          <p:nvPr/>
        </p:nvPicPr>
        <p:blipFill>
          <a:blip r:embed="rId3"/>
          <a:stretch>
            <a:fillRect/>
          </a:stretch>
        </p:blipFill>
        <p:spPr>
          <a:xfrm>
            <a:off x="381005" y="3143931"/>
            <a:ext cx="2750351" cy="2454229"/>
          </a:xfrm>
          <a:prstGeom prst="rect">
            <a:avLst/>
          </a:prstGeom>
        </p:spPr>
      </p:pic>
      <p:pic>
        <p:nvPicPr>
          <p:cNvPr id="17" name="Picture 16" descr="A group of bushes in a river&#10;&#10;Description generated with very high confidence">
            <a:extLst>
              <a:ext uri="{FF2B5EF4-FFF2-40B4-BE49-F238E27FC236}">
                <a16:creationId xmlns:a16="http://schemas.microsoft.com/office/drawing/2014/main" id="{AAD127F5-6255-4B83-8571-77B3124218FE}"/>
              </a:ext>
            </a:extLst>
          </p:cNvPr>
          <p:cNvPicPr>
            <a:picLocks noChangeAspect="1"/>
          </p:cNvPicPr>
          <p:nvPr/>
        </p:nvPicPr>
        <p:blipFill>
          <a:blip r:embed="rId4"/>
          <a:stretch>
            <a:fillRect/>
          </a:stretch>
        </p:blipFill>
        <p:spPr>
          <a:xfrm>
            <a:off x="3897825" y="3193922"/>
            <a:ext cx="2858112" cy="3312600"/>
          </a:xfrm>
          <a:prstGeom prst="rect">
            <a:avLst/>
          </a:prstGeom>
        </p:spPr>
      </p:pic>
      <p:sp>
        <p:nvSpPr>
          <p:cNvPr id="14" name="TextBox 13">
            <a:extLst>
              <a:ext uri="{FF2B5EF4-FFF2-40B4-BE49-F238E27FC236}">
                <a16:creationId xmlns:a16="http://schemas.microsoft.com/office/drawing/2014/main" id="{5DC0ABD3-779E-47D6-ADE8-32EA8F918BB7}"/>
              </a:ext>
            </a:extLst>
          </p:cNvPr>
          <p:cNvSpPr txBox="1"/>
          <p:nvPr/>
        </p:nvSpPr>
        <p:spPr>
          <a:xfrm>
            <a:off x="7453215" y="5974080"/>
            <a:ext cx="2882805" cy="230832"/>
          </a:xfrm>
          <a:prstGeom prst="rect">
            <a:avLst/>
          </a:prstGeom>
          <a:noFill/>
        </p:spPr>
        <p:txBody>
          <a:bodyPr wrap="square" rtlCol="0">
            <a:spAutoFit/>
          </a:bodyPr>
          <a:lstStyle/>
          <a:p>
            <a:r>
              <a:rPr lang="en-GB" sz="900" dirty="0"/>
              <a:t>Images: Claudio </a:t>
            </a:r>
            <a:r>
              <a:rPr lang="en-GB" sz="900" dirty="0" err="1"/>
              <a:t>Ballerini</a:t>
            </a:r>
            <a:r>
              <a:rPr lang="en-GB" sz="900" dirty="0"/>
              <a:t>, EPPO Global Database</a:t>
            </a:r>
          </a:p>
        </p:txBody>
      </p:sp>
      <p:sp>
        <p:nvSpPr>
          <p:cNvPr id="15" name="TextBox 14">
            <a:extLst>
              <a:ext uri="{FF2B5EF4-FFF2-40B4-BE49-F238E27FC236}">
                <a16:creationId xmlns:a16="http://schemas.microsoft.com/office/drawing/2014/main" id="{04E7AD48-27FE-47CD-B0E5-12F8C639B06A}"/>
              </a:ext>
            </a:extLst>
          </p:cNvPr>
          <p:cNvSpPr txBox="1"/>
          <p:nvPr/>
        </p:nvSpPr>
        <p:spPr>
          <a:xfrm>
            <a:off x="3873132" y="6540326"/>
            <a:ext cx="2882805" cy="230832"/>
          </a:xfrm>
          <a:prstGeom prst="rect">
            <a:avLst/>
          </a:prstGeom>
          <a:noFill/>
        </p:spPr>
        <p:txBody>
          <a:bodyPr wrap="square" rtlCol="0">
            <a:spAutoFit/>
          </a:bodyPr>
          <a:lstStyle/>
          <a:p>
            <a:r>
              <a:rPr lang="en-GB" sz="900" dirty="0"/>
              <a:t>Images: Claudio </a:t>
            </a:r>
            <a:r>
              <a:rPr lang="en-GB" sz="900" dirty="0" err="1"/>
              <a:t>Ballerini</a:t>
            </a:r>
            <a:r>
              <a:rPr lang="en-GB" sz="900" dirty="0"/>
              <a:t>, EPPO Global Database</a:t>
            </a:r>
          </a:p>
        </p:txBody>
      </p:sp>
      <p:sp>
        <p:nvSpPr>
          <p:cNvPr id="16" name="TextBox 15">
            <a:extLst>
              <a:ext uri="{FF2B5EF4-FFF2-40B4-BE49-F238E27FC236}">
                <a16:creationId xmlns:a16="http://schemas.microsoft.com/office/drawing/2014/main" id="{038444F3-EED0-4BDB-BC10-7F9BCA65695F}"/>
              </a:ext>
            </a:extLst>
          </p:cNvPr>
          <p:cNvSpPr txBox="1"/>
          <p:nvPr/>
        </p:nvSpPr>
        <p:spPr>
          <a:xfrm>
            <a:off x="317742" y="5598160"/>
            <a:ext cx="2882805" cy="230832"/>
          </a:xfrm>
          <a:prstGeom prst="rect">
            <a:avLst/>
          </a:prstGeom>
          <a:noFill/>
        </p:spPr>
        <p:txBody>
          <a:bodyPr wrap="square" rtlCol="0">
            <a:spAutoFit/>
          </a:bodyPr>
          <a:lstStyle/>
          <a:p>
            <a:r>
              <a:rPr lang="en-GB" sz="900" dirty="0"/>
              <a:t>Images: Claudio </a:t>
            </a:r>
            <a:r>
              <a:rPr lang="en-GB" sz="900" dirty="0" err="1"/>
              <a:t>Ballerini</a:t>
            </a:r>
            <a:r>
              <a:rPr lang="en-GB" sz="900" dirty="0"/>
              <a:t>, EPPO Global Database</a:t>
            </a:r>
          </a:p>
        </p:txBody>
      </p:sp>
    </p:spTree>
    <p:extLst>
      <p:ext uri="{BB962C8B-B14F-4D97-AF65-F5344CB8AC3E}">
        <p14:creationId xmlns:p14="http://schemas.microsoft.com/office/powerpoint/2010/main" val="267769773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1158</TotalTime>
  <Words>480</Words>
  <Application>Microsoft Office PowerPoint</Application>
  <PresentationFormat>Personnalisé</PresentationFormat>
  <Paragraphs>28</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Century Gothic</vt:lpstr>
      <vt:lpstr>Times New Roman</vt:lpstr>
      <vt:lpstr>Thème Office</vt:lpstr>
      <vt:lpstr>Présentation PowerPoint</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82</cp:revision>
  <cp:lastPrinted>2017-06-01T15:15:41Z</cp:lastPrinted>
  <dcterms:created xsi:type="dcterms:W3CDTF">2016-07-12T15:21:47Z</dcterms:created>
  <dcterms:modified xsi:type="dcterms:W3CDTF">2018-09-12T15:53:47Z</dcterms:modified>
</cp:coreProperties>
</file>