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68" r:id="rId3"/>
  </p:sldIdLst>
  <p:sldSz cx="10691813" cy="7559675"/>
  <p:notesSz cx="6810375" cy="9942513"/>
  <p:defaultTextStyle>
    <a:defPPr>
      <a:defRPr lang="fr-FR"/>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16A"/>
    <a:srgbClr val="93BE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020" y="78"/>
      </p:cViewPr>
      <p:guideLst>
        <p:guide orient="horz" pos="2381"/>
        <p:guide pos="3368"/>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2348401"/>
            <a:ext cx="9088041" cy="1620430"/>
          </a:xfrm>
        </p:spPr>
        <p:txBody>
          <a:bodyPr/>
          <a:lstStyle/>
          <a:p>
            <a:r>
              <a:rPr lang="fr-FR"/>
              <a:t>Cliquez et modifiez le titre</a:t>
            </a:r>
          </a:p>
        </p:txBody>
      </p:sp>
      <p:sp>
        <p:nvSpPr>
          <p:cNvPr id="3" name="Sous-titre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0560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251874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397528" y="302739"/>
            <a:ext cx="2606130" cy="6450223"/>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79140" y="302739"/>
            <a:ext cx="7640192" cy="645022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81246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4113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4857793"/>
            <a:ext cx="9088041" cy="1501435"/>
          </a:xfrm>
        </p:spPr>
        <p:txBody>
          <a:bodyPr anchor="t"/>
          <a:lstStyle>
            <a:lvl1pPr algn="l">
              <a:defRPr sz="4317" b="1" cap="all"/>
            </a:lvl1pPr>
          </a:lstStyle>
          <a:p>
            <a:r>
              <a:rPr lang="fr-FR"/>
              <a:t>Cliquez et modifiez le titre</a:t>
            </a:r>
          </a:p>
        </p:txBody>
      </p:sp>
      <p:sp>
        <p:nvSpPr>
          <p:cNvPr id="3" name="Espace réservé du texte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5336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79141"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880498"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34347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A5121DE-6725-1749-A95E-7E8D8FD1C1A1}" type="datetimeFigureOut">
              <a:rPr lang="fr-FR" smtClean="0"/>
              <a:t>12/09/2018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01645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A5121DE-6725-1749-A95E-7E8D8FD1C1A1}" type="datetimeFigureOut">
              <a:rPr lang="fr-FR" smtClean="0"/>
              <a:t>12/09/2018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0328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5121DE-6725-1749-A95E-7E8D8FD1C1A1}" type="datetimeFigureOut">
              <a:rPr lang="fr-FR" smtClean="0"/>
              <a:t>12/09/2018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6837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1" y="300987"/>
            <a:ext cx="3517533" cy="1280945"/>
          </a:xfrm>
        </p:spPr>
        <p:txBody>
          <a:bodyPr anchor="b"/>
          <a:lstStyle>
            <a:lvl1pPr algn="l">
              <a:defRPr sz="2159" b="1"/>
            </a:lvl1pPr>
          </a:lstStyle>
          <a:p>
            <a:r>
              <a:rPr lang="fr-FR"/>
              <a:t>Cliquez et modifiez le titre</a:t>
            </a:r>
          </a:p>
        </p:txBody>
      </p:sp>
      <p:sp>
        <p:nvSpPr>
          <p:cNvPr id="3" name="Espace réservé du contenu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83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5291772"/>
            <a:ext cx="6415088" cy="624724"/>
          </a:xfrm>
        </p:spPr>
        <p:txBody>
          <a:bodyPr anchor="b"/>
          <a:lstStyle>
            <a:lvl1pPr algn="l">
              <a:defRPr sz="2159" b="1"/>
            </a:lvl1pPr>
          </a:lstStyle>
          <a:p>
            <a:r>
              <a:rPr lang="fr-FR"/>
              <a:t>Cliquez et modifiez le titre</a:t>
            </a:r>
          </a:p>
        </p:txBody>
      </p:sp>
      <p:sp>
        <p:nvSpPr>
          <p:cNvPr id="3" name="Espace réservé pour une image  2"/>
          <p:cNvSpPr>
            <a:spLocks noGrp="1"/>
          </p:cNvSpPr>
          <p:nvPr>
            <p:ph type="pic" idx="1"/>
          </p:nvPr>
        </p:nvSpPr>
        <p:spPr>
          <a:xfrm>
            <a:off x="2095670" y="675471"/>
            <a:ext cx="6415088" cy="4535805"/>
          </a:xfrm>
        </p:spPr>
        <p:txBody>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endParaRPr lang="fr-FR"/>
          </a:p>
        </p:txBody>
      </p:sp>
      <p:sp>
        <p:nvSpPr>
          <p:cNvPr id="4" name="Espace réservé du texte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12755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534591" y="1763926"/>
            <a:ext cx="9622632" cy="498903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7006700"/>
            <a:ext cx="2494756" cy="402483"/>
          </a:xfrm>
          <a:prstGeom prst="rect">
            <a:avLst/>
          </a:prstGeom>
        </p:spPr>
        <p:txBody>
          <a:bodyPr vert="horz" lIns="91440" tIns="45720" rIns="91440" bIns="45720" rtlCol="0" anchor="ctr"/>
          <a:lstStyle>
            <a:lvl1pPr algn="l">
              <a:defRPr sz="1295">
                <a:solidFill>
                  <a:schemeClr val="tx1">
                    <a:tint val="75000"/>
                  </a:schemeClr>
                </a:solidFill>
              </a:defRPr>
            </a:lvl1p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3"/>
          </p:nvPr>
        </p:nvSpPr>
        <p:spPr>
          <a:xfrm>
            <a:off x="3653036" y="7006700"/>
            <a:ext cx="3385741" cy="402483"/>
          </a:xfrm>
          <a:prstGeom prst="rect">
            <a:avLst/>
          </a:prstGeom>
        </p:spPr>
        <p:txBody>
          <a:bodyPr vert="horz" lIns="91440" tIns="45720" rIns="91440" bIns="45720" rtlCol="0" anchor="ctr"/>
          <a:lstStyle>
            <a:lvl1pPr algn="ctr">
              <a:defRPr sz="1295">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7006700"/>
            <a:ext cx="2494756" cy="402483"/>
          </a:xfrm>
          <a:prstGeom prst="rect">
            <a:avLst/>
          </a:prstGeom>
        </p:spPr>
        <p:txBody>
          <a:bodyPr vert="horz" lIns="91440" tIns="45720" rIns="91440" bIns="45720" rtlCol="0" anchor="ctr"/>
          <a:lstStyle>
            <a:lvl1pPr algn="r">
              <a:defRPr sz="1295">
                <a:solidFill>
                  <a:schemeClr val="tx1">
                    <a:tint val="75000"/>
                  </a:schemeClr>
                </a:solidFill>
              </a:defRPr>
            </a:lvl1pPr>
          </a:lstStyle>
          <a:p>
            <a:fld id="{88A4D855-28A5-5E4E-A94F-5CBA4C9E4E90}" type="slidenum">
              <a:rPr lang="fr-FR" smtClean="0"/>
              <a:t>‹N°›</a:t>
            </a:fld>
            <a:endParaRPr lang="fr-FR"/>
          </a:p>
        </p:txBody>
      </p:sp>
    </p:spTree>
    <p:extLst>
      <p:ext uri="{BB962C8B-B14F-4D97-AF65-F5344CB8AC3E}">
        <p14:creationId xmlns:p14="http://schemas.microsoft.com/office/powerpoint/2010/main" val="408263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456" rtl="0" eaLnBrk="1" latinLnBrk="0" hangingPunct="1">
        <a:spcBef>
          <a:spcPct val="0"/>
        </a:spcBef>
        <a:buNone/>
        <a:defRPr sz="4749" kern="1200">
          <a:solidFill>
            <a:schemeClr val="tx1"/>
          </a:solidFill>
          <a:latin typeface="+mj-lt"/>
          <a:ea typeface="+mj-ea"/>
          <a:cs typeface="+mj-cs"/>
        </a:defRPr>
      </a:lvl1pPr>
    </p:titleStyle>
    <p:bodyStyle>
      <a:lvl1pPr marL="370092" indent="-370092" algn="l" defTabSz="493456" rtl="0" eaLnBrk="1" latinLnBrk="0" hangingPunct="1">
        <a:spcBef>
          <a:spcPct val="20000"/>
        </a:spcBef>
        <a:buFont typeface="Arial"/>
        <a:buChar char="•"/>
        <a:defRPr sz="3454" kern="1200">
          <a:solidFill>
            <a:schemeClr val="tx1"/>
          </a:solidFill>
          <a:latin typeface="+mn-lt"/>
          <a:ea typeface="+mn-ea"/>
          <a:cs typeface="+mn-cs"/>
        </a:defRPr>
      </a:lvl1pPr>
      <a:lvl2pPr marL="801866" indent="-308410" algn="l" defTabSz="493456" rtl="0" eaLnBrk="1" latinLnBrk="0" hangingPunct="1">
        <a:spcBef>
          <a:spcPct val="20000"/>
        </a:spcBef>
        <a:buFont typeface="Arial"/>
        <a:buChar char="–"/>
        <a:defRPr sz="3022" kern="1200">
          <a:solidFill>
            <a:schemeClr val="tx1"/>
          </a:solidFill>
          <a:latin typeface="+mn-lt"/>
          <a:ea typeface="+mn-ea"/>
          <a:cs typeface="+mn-cs"/>
        </a:defRPr>
      </a:lvl2pPr>
      <a:lvl3pPr marL="1233640" indent="-246728" algn="l" defTabSz="493456" rtl="0" eaLnBrk="1" latinLnBrk="0" hangingPunct="1">
        <a:spcBef>
          <a:spcPct val="20000"/>
        </a:spcBef>
        <a:buFont typeface="Arial"/>
        <a:buChar char="•"/>
        <a:defRPr sz="2590" kern="1200">
          <a:solidFill>
            <a:schemeClr val="tx1"/>
          </a:solidFill>
          <a:latin typeface="+mn-lt"/>
          <a:ea typeface="+mn-ea"/>
          <a:cs typeface="+mn-cs"/>
        </a:defRPr>
      </a:lvl3pPr>
      <a:lvl4pPr marL="1727096" indent="-246728" algn="l" defTabSz="493456" rtl="0" eaLnBrk="1" latinLnBrk="0" hangingPunct="1">
        <a:spcBef>
          <a:spcPct val="20000"/>
        </a:spcBef>
        <a:buFont typeface="Arial"/>
        <a:buChar char="–"/>
        <a:defRPr sz="2159" kern="1200">
          <a:solidFill>
            <a:schemeClr val="tx1"/>
          </a:solidFill>
          <a:latin typeface="+mn-lt"/>
          <a:ea typeface="+mn-ea"/>
          <a:cs typeface="+mn-cs"/>
        </a:defRPr>
      </a:lvl4pPr>
      <a:lvl5pPr marL="2220552" indent="-246728" algn="l" defTabSz="493456" rtl="0" eaLnBrk="1" latinLnBrk="0" hangingPunct="1">
        <a:spcBef>
          <a:spcPct val="20000"/>
        </a:spcBef>
        <a:buFont typeface="Arial"/>
        <a:buChar char="»"/>
        <a:defRPr sz="2159" kern="1200">
          <a:solidFill>
            <a:schemeClr val="tx1"/>
          </a:solidFill>
          <a:latin typeface="+mn-lt"/>
          <a:ea typeface="+mn-ea"/>
          <a:cs typeface="+mn-cs"/>
        </a:defRPr>
      </a:lvl5pPr>
      <a:lvl6pPr marL="2714008" indent="-246728" algn="l" defTabSz="493456" rtl="0" eaLnBrk="1" latinLnBrk="0" hangingPunct="1">
        <a:spcBef>
          <a:spcPct val="20000"/>
        </a:spcBef>
        <a:buFont typeface="Arial"/>
        <a:buChar char="•"/>
        <a:defRPr sz="2159" kern="1200">
          <a:solidFill>
            <a:schemeClr val="tx1"/>
          </a:solidFill>
          <a:latin typeface="+mn-lt"/>
          <a:ea typeface="+mn-ea"/>
          <a:cs typeface="+mn-cs"/>
        </a:defRPr>
      </a:lvl6pPr>
      <a:lvl7pPr marL="3207464" indent="-246728" algn="l" defTabSz="493456" rtl="0" eaLnBrk="1" latinLnBrk="0" hangingPunct="1">
        <a:spcBef>
          <a:spcPct val="20000"/>
        </a:spcBef>
        <a:buFont typeface="Arial"/>
        <a:buChar char="•"/>
        <a:defRPr sz="2159" kern="1200">
          <a:solidFill>
            <a:schemeClr val="tx1"/>
          </a:solidFill>
          <a:latin typeface="+mn-lt"/>
          <a:ea typeface="+mn-ea"/>
          <a:cs typeface="+mn-cs"/>
        </a:defRPr>
      </a:lvl7pPr>
      <a:lvl8pPr marL="3700920" indent="-246728" algn="l" defTabSz="493456" rtl="0" eaLnBrk="1" latinLnBrk="0" hangingPunct="1">
        <a:spcBef>
          <a:spcPct val="20000"/>
        </a:spcBef>
        <a:buFont typeface="Arial"/>
        <a:buChar char="•"/>
        <a:defRPr sz="2159" kern="1200">
          <a:solidFill>
            <a:schemeClr val="tx1"/>
          </a:solidFill>
          <a:latin typeface="+mn-lt"/>
          <a:ea typeface="+mn-ea"/>
          <a:cs typeface="+mn-cs"/>
        </a:defRPr>
      </a:lvl8pPr>
      <a:lvl9pPr marL="4194376" indent="-246728" algn="l" defTabSz="493456" rtl="0" eaLnBrk="1" latinLnBrk="0" hangingPunct="1">
        <a:spcBef>
          <a:spcPct val="20000"/>
        </a:spcBef>
        <a:buFont typeface="Arial"/>
        <a:buChar char="•"/>
        <a:defRPr sz="2159" kern="1200">
          <a:solidFill>
            <a:schemeClr val="tx1"/>
          </a:solidFill>
          <a:latin typeface="+mn-lt"/>
          <a:ea typeface="+mn-ea"/>
          <a:cs typeface="+mn-cs"/>
        </a:defRPr>
      </a:lvl9pPr>
    </p:bodyStyle>
    <p:otherStyle>
      <a:defPPr>
        <a:defRPr lang="fr-FR"/>
      </a:defPPr>
      <a:lvl1pPr marL="0" algn="l" defTabSz="493456" rtl="0" eaLnBrk="1" latinLnBrk="0" hangingPunct="1">
        <a:defRPr sz="1943" kern="1200">
          <a:solidFill>
            <a:schemeClr val="tx1"/>
          </a:solidFill>
          <a:latin typeface="+mn-lt"/>
          <a:ea typeface="+mn-ea"/>
          <a:cs typeface="+mn-cs"/>
        </a:defRPr>
      </a:lvl1pPr>
      <a:lvl2pPr marL="493456" algn="l" defTabSz="493456" rtl="0" eaLnBrk="1" latinLnBrk="0" hangingPunct="1">
        <a:defRPr sz="1943" kern="1200">
          <a:solidFill>
            <a:schemeClr val="tx1"/>
          </a:solidFill>
          <a:latin typeface="+mn-lt"/>
          <a:ea typeface="+mn-ea"/>
          <a:cs typeface="+mn-cs"/>
        </a:defRPr>
      </a:lvl2pPr>
      <a:lvl3pPr marL="986912" algn="l" defTabSz="493456" rtl="0" eaLnBrk="1" latinLnBrk="0" hangingPunct="1">
        <a:defRPr sz="1943" kern="1200">
          <a:solidFill>
            <a:schemeClr val="tx1"/>
          </a:solidFill>
          <a:latin typeface="+mn-lt"/>
          <a:ea typeface="+mn-ea"/>
          <a:cs typeface="+mn-cs"/>
        </a:defRPr>
      </a:lvl3pPr>
      <a:lvl4pPr marL="1480368" algn="l" defTabSz="493456" rtl="0" eaLnBrk="1" latinLnBrk="0" hangingPunct="1">
        <a:defRPr sz="1943" kern="1200">
          <a:solidFill>
            <a:schemeClr val="tx1"/>
          </a:solidFill>
          <a:latin typeface="+mn-lt"/>
          <a:ea typeface="+mn-ea"/>
          <a:cs typeface="+mn-cs"/>
        </a:defRPr>
      </a:lvl4pPr>
      <a:lvl5pPr marL="1973824" algn="l" defTabSz="493456" rtl="0" eaLnBrk="1" latinLnBrk="0" hangingPunct="1">
        <a:defRPr sz="1943" kern="1200">
          <a:solidFill>
            <a:schemeClr val="tx1"/>
          </a:solidFill>
          <a:latin typeface="+mn-lt"/>
          <a:ea typeface="+mn-ea"/>
          <a:cs typeface="+mn-cs"/>
        </a:defRPr>
      </a:lvl5pPr>
      <a:lvl6pPr marL="2467280" algn="l" defTabSz="493456" rtl="0" eaLnBrk="1" latinLnBrk="0" hangingPunct="1">
        <a:defRPr sz="1943" kern="1200">
          <a:solidFill>
            <a:schemeClr val="tx1"/>
          </a:solidFill>
          <a:latin typeface="+mn-lt"/>
          <a:ea typeface="+mn-ea"/>
          <a:cs typeface="+mn-cs"/>
        </a:defRPr>
      </a:lvl6pPr>
      <a:lvl7pPr marL="2960736" algn="l" defTabSz="493456" rtl="0" eaLnBrk="1" latinLnBrk="0" hangingPunct="1">
        <a:defRPr sz="1943" kern="1200">
          <a:solidFill>
            <a:schemeClr val="tx1"/>
          </a:solidFill>
          <a:latin typeface="+mn-lt"/>
          <a:ea typeface="+mn-ea"/>
          <a:cs typeface="+mn-cs"/>
        </a:defRPr>
      </a:lvl7pPr>
      <a:lvl8pPr marL="3454192" algn="l" defTabSz="493456" rtl="0" eaLnBrk="1" latinLnBrk="0" hangingPunct="1">
        <a:defRPr sz="1943" kern="1200">
          <a:solidFill>
            <a:schemeClr val="tx1"/>
          </a:solidFill>
          <a:latin typeface="+mn-lt"/>
          <a:ea typeface="+mn-ea"/>
          <a:cs typeface="+mn-cs"/>
        </a:defRPr>
      </a:lvl8pPr>
      <a:lvl9pPr marL="3947648" algn="l" defTabSz="493456" rtl="0" eaLnBrk="1" latinLnBrk="0" hangingPunct="1">
        <a:defRPr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539750" algn="l"/>
                <a:tab pos="4302125" algn="l"/>
                <a:tab pos="8250238" algn="l"/>
              </a:tabLst>
            </a:pPr>
            <a:r>
              <a:rPr lang="en-GB" b="1" dirty="0"/>
              <a:t>	How to recognize it?	Can you help us?	</a:t>
            </a:r>
          </a:p>
        </p:txBody>
      </p:sp>
      <p:grpSp>
        <p:nvGrpSpPr>
          <p:cNvPr id="38" name="Groupe 37"/>
          <p:cNvGrpSpPr/>
          <p:nvPr/>
        </p:nvGrpSpPr>
        <p:grpSpPr>
          <a:xfrm>
            <a:off x="3771411" y="4077476"/>
            <a:ext cx="3027063" cy="2006168"/>
            <a:chOff x="3832374" y="4077476"/>
            <a:chExt cx="3027063" cy="2006168"/>
          </a:xfrm>
        </p:grpSpPr>
        <p:sp>
          <p:nvSpPr>
            <p:cNvPr id="7" name="Rectangle 6"/>
            <p:cNvSpPr/>
            <p:nvPr/>
          </p:nvSpPr>
          <p:spPr>
            <a:xfrm>
              <a:off x="3832374" y="4415904"/>
              <a:ext cx="3027063" cy="1667740"/>
            </a:xfrm>
            <a:prstGeom prst="rect">
              <a:avLst/>
            </a:prstGeom>
            <a:noFill/>
            <a:ln w="28575" cmpd="sng">
              <a:solidFill>
                <a:srgbClr val="93BE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15"/>
            </a:p>
          </p:txBody>
        </p:sp>
        <p:sp>
          <p:nvSpPr>
            <p:cNvPr id="2" name="Rectangle 1"/>
            <p:cNvSpPr/>
            <p:nvPr/>
          </p:nvSpPr>
          <p:spPr>
            <a:xfrm>
              <a:off x="4472448" y="4077476"/>
              <a:ext cx="1746914" cy="338428"/>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Contact us</a:t>
              </a:r>
            </a:p>
          </p:txBody>
        </p:sp>
      </p:grpSp>
      <p:grpSp>
        <p:nvGrpSpPr>
          <p:cNvPr id="15" name="Groupe 14"/>
          <p:cNvGrpSpPr/>
          <p:nvPr/>
        </p:nvGrpSpPr>
        <p:grpSpPr>
          <a:xfrm>
            <a:off x="-5042" y="6590536"/>
            <a:ext cx="10717388" cy="1003358"/>
            <a:chOff x="6109" y="6523630"/>
            <a:chExt cx="10717388" cy="1003358"/>
          </a:xfrm>
        </p:grpSpPr>
        <p:grpSp>
          <p:nvGrpSpPr>
            <p:cNvPr id="8" name="Groupe 7"/>
            <p:cNvGrpSpPr/>
            <p:nvPr/>
          </p:nvGrpSpPr>
          <p:grpSpPr>
            <a:xfrm>
              <a:off x="6109" y="6773023"/>
              <a:ext cx="10717388" cy="753965"/>
              <a:chOff x="-25390" y="6826469"/>
              <a:chExt cx="10717388" cy="753965"/>
            </a:xfrm>
          </p:grpSpPr>
          <p:sp>
            <p:nvSpPr>
              <p:cNvPr id="9"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Rectangle à coins arrondis 12"/>
            <p:cNvSpPr/>
            <p:nvPr/>
          </p:nvSpPr>
          <p:spPr>
            <a:xfrm>
              <a:off x="3819915" y="6523630"/>
              <a:ext cx="3097721" cy="816611"/>
            </a:xfrm>
            <a:prstGeom prst="roundRect">
              <a:avLst>
                <a:gd name="adj" fmla="val 3021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à coins arrondis 13"/>
            <p:cNvSpPr/>
            <p:nvPr/>
          </p:nvSpPr>
          <p:spPr>
            <a:xfrm>
              <a:off x="7280058" y="6741208"/>
              <a:ext cx="726905" cy="657565"/>
            </a:xfrm>
            <a:prstGeom prst="roundRect">
              <a:avLst>
                <a:gd name="adj" fmla="val 15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21" name="Connecteur droit 20"/>
          <p:cNvCxnSpPr/>
          <p:nvPr/>
        </p:nvCxnSpPr>
        <p:spPr>
          <a:xfrm flipH="1">
            <a:off x="7262949" y="870857"/>
            <a:ext cx="17109"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7" name="Groupe 26"/>
          <p:cNvGrpSpPr/>
          <p:nvPr/>
        </p:nvGrpSpPr>
        <p:grpSpPr>
          <a:xfrm>
            <a:off x="7149736" y="-14888"/>
            <a:ext cx="3564000" cy="4839437"/>
            <a:chOff x="7149736" y="-14888"/>
            <a:chExt cx="3564000" cy="4839437"/>
          </a:xfrm>
        </p:grpSpPr>
        <p:sp>
          <p:nvSpPr>
            <p:cNvPr id="17" name="Organigramme : Processus 16"/>
            <p:cNvSpPr/>
            <p:nvPr/>
          </p:nvSpPr>
          <p:spPr>
            <a:xfrm>
              <a:off x="7149736" y="-14888"/>
              <a:ext cx="3564000" cy="483943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9604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9604"/>
                  </a:lnTo>
                  <a:lnTo>
                    <a:pt x="0" y="0"/>
                  </a:ln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lIns="72000" tIns="252000" rtlCol="0" anchor="t" anchorCtr="0"/>
            <a:lstStyle/>
            <a:p>
              <a:pPr algn="ctr"/>
              <a:r>
                <a:rPr lang="en-GB" sz="2800" b="1" spc="-150" dirty="0">
                  <a:latin typeface="Century Gothic" panose="020B0502020202020204" pitchFamily="34" charset="0"/>
                </a:rPr>
                <a:t>BE AWARE!</a:t>
              </a:r>
            </a:p>
            <a:p>
              <a:pPr algn="ctr">
                <a:spcBef>
                  <a:spcPts val="600"/>
                </a:spcBef>
              </a:pPr>
              <a:r>
                <a:rPr lang="en-GB" sz="1600" b="1" i="1" dirty="0"/>
                <a:t>Ambrosia confertiflora</a:t>
              </a:r>
            </a:p>
            <a:p>
              <a:pPr algn="ctr">
                <a:lnSpc>
                  <a:spcPts val="1100"/>
                </a:lnSpc>
              </a:pPr>
              <a:r>
                <a:rPr lang="en-GB" sz="1100" b="1" dirty="0"/>
                <a:t>A threat to the EPPO region</a:t>
              </a:r>
            </a:p>
          </p:txBody>
        </p:sp>
        <p:cxnSp>
          <p:nvCxnSpPr>
            <p:cNvPr id="23" name="Connecteur droit 22"/>
            <p:cNvCxnSpPr>
              <a:cxnSpLocks/>
            </p:cNvCxnSpPr>
            <p:nvPr/>
          </p:nvCxnSpPr>
          <p:spPr>
            <a:xfrm>
              <a:off x="7280058" y="870857"/>
              <a:ext cx="2688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a:cxnSpLocks/>
            </p:cNvCxnSpPr>
            <p:nvPr/>
          </p:nvCxnSpPr>
          <p:spPr>
            <a:xfrm>
              <a:off x="10321643" y="870857"/>
              <a:ext cx="23749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30" name="Image 29"/>
          <p:cNvPicPr>
            <a:picLocks noChangeAspect="1"/>
          </p:cNvPicPr>
          <p:nvPr/>
        </p:nvPicPr>
        <p:blipFill>
          <a:blip r:embed="rId2"/>
          <a:stretch>
            <a:fillRect/>
          </a:stretch>
        </p:blipFill>
        <p:spPr>
          <a:xfrm>
            <a:off x="7346088" y="6778966"/>
            <a:ext cx="597939" cy="625750"/>
          </a:xfrm>
          <a:prstGeom prst="rect">
            <a:avLst/>
          </a:prstGeom>
        </p:spPr>
      </p:pic>
      <p:sp>
        <p:nvSpPr>
          <p:cNvPr id="3" name="ZoneTexte 2"/>
          <p:cNvSpPr txBox="1"/>
          <p:nvPr/>
        </p:nvSpPr>
        <p:spPr>
          <a:xfrm>
            <a:off x="8166512" y="7112432"/>
            <a:ext cx="2155131" cy="430887"/>
          </a:xfrm>
          <a:prstGeom prst="rect">
            <a:avLst/>
          </a:prstGeom>
          <a:noFill/>
        </p:spPr>
        <p:txBody>
          <a:bodyPr wrap="square" rtlCol="0">
            <a:spAutoFit/>
          </a:bodyPr>
          <a:lstStyle/>
          <a:p>
            <a:r>
              <a:rPr lang="en-GB" sz="1050" b="1" dirty="0">
                <a:solidFill>
                  <a:schemeClr val="bg1"/>
                </a:solidFill>
                <a:latin typeface="Calibri" panose="020F0502020204030204" pitchFamily="34" charset="0"/>
                <a:cs typeface="Calibri" panose="020F0502020204030204" pitchFamily="34" charset="0"/>
              </a:rPr>
              <a:t>Prepared in collaboration </a:t>
            </a:r>
            <a:br>
              <a:rPr lang="en-GB" sz="1050" b="1" dirty="0">
                <a:solidFill>
                  <a:schemeClr val="bg1"/>
                </a:solidFill>
                <a:latin typeface="Calibri" panose="020F0502020204030204" pitchFamily="34" charset="0"/>
                <a:cs typeface="Calibri" panose="020F0502020204030204" pitchFamily="34" charset="0"/>
              </a:rPr>
            </a:br>
            <a:r>
              <a:rPr lang="en-GB" sz="1050" b="1" dirty="0">
                <a:solidFill>
                  <a:schemeClr val="bg1"/>
                </a:solidFill>
                <a:latin typeface="Calibri" panose="020F0502020204030204" pitchFamily="34" charset="0"/>
                <a:cs typeface="Calibri" panose="020F0502020204030204" pitchFamily="34" charset="0"/>
              </a:rPr>
              <a:t>with EPPO – www.eppo.int</a:t>
            </a:r>
          </a:p>
        </p:txBody>
      </p:sp>
      <p:sp>
        <p:nvSpPr>
          <p:cNvPr id="4" name="ZoneTexte 3"/>
          <p:cNvSpPr txBox="1"/>
          <p:nvPr/>
        </p:nvSpPr>
        <p:spPr>
          <a:xfrm>
            <a:off x="7346088" y="5133109"/>
            <a:ext cx="3086385" cy="695575"/>
          </a:xfrm>
          <a:prstGeom prst="rect">
            <a:avLst/>
          </a:prstGeom>
          <a:noFill/>
        </p:spPr>
        <p:txBody>
          <a:bodyPr wrap="square" rtlCol="0">
            <a:spAutoFit/>
          </a:bodyPr>
          <a:lstStyle/>
          <a:p>
            <a:pPr algn="ctr"/>
            <a:r>
              <a:rPr lang="en-GB" dirty="0"/>
              <a:t>Your  institution name</a:t>
            </a:r>
          </a:p>
          <a:p>
            <a:pPr algn="ctr"/>
            <a:r>
              <a:rPr lang="en-GB" dirty="0"/>
              <a:t>Logo</a:t>
            </a:r>
          </a:p>
        </p:txBody>
      </p:sp>
      <p:sp>
        <p:nvSpPr>
          <p:cNvPr id="5" name="ZoneTexte 4"/>
          <p:cNvSpPr txBox="1"/>
          <p:nvPr/>
        </p:nvSpPr>
        <p:spPr>
          <a:xfrm>
            <a:off x="406590" y="935509"/>
            <a:ext cx="2943062" cy="2677656"/>
          </a:xfrm>
          <a:prstGeom prst="rect">
            <a:avLst/>
          </a:prstGeom>
          <a:noFill/>
        </p:spPr>
        <p:txBody>
          <a:bodyPr wrap="square" rtlCol="0">
            <a:spAutoFit/>
          </a:bodyPr>
          <a:lstStyle/>
          <a:p>
            <a:pPr algn="just"/>
            <a:r>
              <a:rPr lang="en-US" sz="1200" dirty="0">
                <a:ea typeface="Times New Roman" panose="02020603050405020304" pitchFamily="18" charset="0"/>
              </a:rPr>
              <a:t>The leaves have short petioles and are bipinnate, divided into long lobes; their margins have sparse short hairs. The leaves are opposite at the base of the stem and alternate on the upper part of the plant. The leaves release a characteristic strong smell that may help to identify the plant.</a:t>
            </a:r>
            <a:r>
              <a:rPr lang="en-US" sz="1200" i="1" dirty="0">
                <a:ea typeface="Times New Roman" panose="02020603050405020304" pitchFamily="18" charset="0"/>
              </a:rPr>
              <a:t> Ambrosia confertiflora</a:t>
            </a:r>
            <a:r>
              <a:rPr lang="en-US" sz="1200" dirty="0">
                <a:ea typeface="Times New Roman" panose="02020603050405020304" pitchFamily="18" charset="0"/>
              </a:rPr>
              <a:t> is monoecious and has male and female yellow or greenish flowers. The male flowers are numerous and small (diameter about 1 cm) and are borne on erect clusters. The female flowers lack petals and are concentrated in the leaf axils in a cup-shaped involucre.</a:t>
            </a:r>
            <a:endParaRPr lang="en-GB" sz="1200" dirty="0"/>
          </a:p>
        </p:txBody>
      </p:sp>
      <p:sp>
        <p:nvSpPr>
          <p:cNvPr id="6" name="ZoneTexte 5"/>
          <p:cNvSpPr txBox="1"/>
          <p:nvPr/>
        </p:nvSpPr>
        <p:spPr>
          <a:xfrm>
            <a:off x="3668898" y="935509"/>
            <a:ext cx="3139967" cy="3046988"/>
          </a:xfrm>
          <a:prstGeom prst="rect">
            <a:avLst/>
          </a:prstGeom>
          <a:noFill/>
        </p:spPr>
        <p:txBody>
          <a:bodyPr wrap="square" rtlCol="0">
            <a:spAutoFit/>
          </a:bodyPr>
          <a:lstStyle/>
          <a:p>
            <a:pPr algn="just"/>
            <a:r>
              <a:rPr lang="en-GB" sz="1200" dirty="0"/>
              <a:t>Because </a:t>
            </a:r>
            <a:r>
              <a:rPr lang="en-IE" sz="1200" i="1" dirty="0"/>
              <a:t>Ambrosia confertiflora </a:t>
            </a:r>
            <a:r>
              <a:rPr lang="en-IE" sz="1200" dirty="0"/>
              <a:t>has the potential to </a:t>
            </a:r>
            <a:r>
              <a:rPr lang="en-GB" sz="1200" dirty="0"/>
              <a:t>impact the habitats it invades, including native plant species and important ecosystem services, it is important to report any sightings to plant protection authorities. Early detection will allow a rapid implementation of appropriate measures against </a:t>
            </a:r>
            <a:r>
              <a:rPr lang="en-IE" sz="1200" i="1" dirty="0"/>
              <a:t>Ambrosia confertiflora</a:t>
            </a:r>
            <a:r>
              <a:rPr lang="en-GB" sz="1200" dirty="0"/>
              <a:t>.   </a:t>
            </a:r>
          </a:p>
          <a:p>
            <a:r>
              <a:rPr lang="en-GB" sz="1200" dirty="0"/>
              <a:t> </a:t>
            </a:r>
          </a:p>
          <a:p>
            <a:r>
              <a:rPr lang="en-GB" sz="1200" dirty="0"/>
              <a:t>If you see </a:t>
            </a:r>
            <a:r>
              <a:rPr lang="en-IE" sz="1200" i="1" dirty="0"/>
              <a:t>Ambrosia confertiflora</a:t>
            </a:r>
            <a:r>
              <a:rPr lang="en-GB" sz="1200" dirty="0"/>
              <a:t>:  </a:t>
            </a:r>
          </a:p>
          <a:p>
            <a:pPr marL="171450" indent="-171450" algn="just">
              <a:buFont typeface="Arial" panose="020B0604020202020204" pitchFamily="34" charset="0"/>
              <a:buChar char="•"/>
            </a:pPr>
            <a:r>
              <a:rPr lang="en-GB" sz="1200" dirty="0"/>
              <a:t>Check the identification of the species with other similar species.</a:t>
            </a:r>
          </a:p>
          <a:p>
            <a:pPr marL="171450" indent="-171450" algn="just">
              <a:buFont typeface="Arial" panose="020B0604020202020204" pitchFamily="34" charset="0"/>
              <a:buChar char="•"/>
            </a:pPr>
            <a:r>
              <a:rPr lang="en-GB" sz="1200" dirty="0"/>
              <a:t>Whenever possible, take a picture of the plant, record exact location, date and habitat where it was observed.</a:t>
            </a:r>
          </a:p>
          <a:p>
            <a:pPr marL="171450" indent="-171450">
              <a:buFont typeface="Arial" panose="020B0604020202020204" pitchFamily="34" charset="0"/>
              <a:buChar char="•"/>
            </a:pPr>
            <a:r>
              <a:rPr lang="en-GB" sz="1200" dirty="0"/>
              <a:t>Contact us.</a:t>
            </a:r>
          </a:p>
        </p:txBody>
      </p:sp>
      <p:sp>
        <p:nvSpPr>
          <p:cNvPr id="12" name="ZoneTexte 11"/>
          <p:cNvSpPr txBox="1"/>
          <p:nvPr/>
        </p:nvSpPr>
        <p:spPr>
          <a:xfrm>
            <a:off x="3998982" y="4773895"/>
            <a:ext cx="2578567" cy="393954"/>
          </a:xfrm>
          <a:prstGeom prst="rect">
            <a:avLst/>
          </a:prstGeom>
          <a:noFill/>
        </p:spPr>
        <p:txBody>
          <a:bodyPr wrap="square" rtlCol="0">
            <a:spAutoFit/>
          </a:bodyPr>
          <a:lstStyle/>
          <a:p>
            <a:pPr algn="ctr"/>
            <a:r>
              <a:rPr lang="en-GB" dirty="0"/>
              <a:t>Your contact details</a:t>
            </a:r>
          </a:p>
        </p:txBody>
      </p:sp>
      <p:pic>
        <p:nvPicPr>
          <p:cNvPr id="31" name="Picture 30" descr="https://gd.eppo.int/media/data/taxon/F/FRSCO/pics/1024x0/3396.jpg">
            <a:extLst>
              <a:ext uri="{FF2B5EF4-FFF2-40B4-BE49-F238E27FC236}">
                <a16:creationId xmlns:a16="http://schemas.microsoft.com/office/drawing/2014/main" id="{D1DB5314-BDB9-43CA-A975-116D49573C7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49736" y="1209287"/>
            <a:ext cx="3562610" cy="2973540"/>
          </a:xfrm>
          <a:prstGeom prst="rect">
            <a:avLst/>
          </a:prstGeom>
          <a:noFill/>
          <a:ln>
            <a:noFill/>
          </a:ln>
        </p:spPr>
      </p:pic>
      <p:pic>
        <p:nvPicPr>
          <p:cNvPr id="33" name="Grafik 3" descr="C:\Users\follaksw\Desktop\3242.jpg">
            <a:extLst>
              <a:ext uri="{FF2B5EF4-FFF2-40B4-BE49-F238E27FC236}">
                <a16:creationId xmlns:a16="http://schemas.microsoft.com/office/drawing/2014/main" id="{7A86F052-FA69-4585-8907-DEE2D5B25A4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7009" y="3779837"/>
            <a:ext cx="2758176" cy="3028277"/>
          </a:xfrm>
          <a:prstGeom prst="rect">
            <a:avLst/>
          </a:prstGeom>
          <a:noFill/>
          <a:ln>
            <a:noFill/>
          </a:ln>
        </p:spPr>
      </p:pic>
      <p:grpSp>
        <p:nvGrpSpPr>
          <p:cNvPr id="29" name="Group 28">
            <a:extLst>
              <a:ext uri="{FF2B5EF4-FFF2-40B4-BE49-F238E27FC236}">
                <a16:creationId xmlns:a16="http://schemas.microsoft.com/office/drawing/2014/main" id="{3FE5492A-1813-4FAC-9B07-5A5A48537F55}"/>
              </a:ext>
            </a:extLst>
          </p:cNvPr>
          <p:cNvGrpSpPr/>
          <p:nvPr/>
        </p:nvGrpSpPr>
        <p:grpSpPr>
          <a:xfrm>
            <a:off x="3771411" y="6119627"/>
            <a:ext cx="3037455" cy="1342522"/>
            <a:chOff x="3771411" y="6119627"/>
            <a:chExt cx="3037455" cy="1342522"/>
          </a:xfrm>
        </p:grpSpPr>
        <p:sp>
          <p:nvSpPr>
            <p:cNvPr id="34" name="ZoneTexte 27">
              <a:extLst>
                <a:ext uri="{FF2B5EF4-FFF2-40B4-BE49-F238E27FC236}">
                  <a16:creationId xmlns:a16="http://schemas.microsoft.com/office/drawing/2014/main" id="{B03FD82B-D344-45A7-A7A4-6614CE3C6410}"/>
                </a:ext>
              </a:extLst>
            </p:cNvPr>
            <p:cNvSpPr txBox="1"/>
            <p:nvPr/>
          </p:nvSpPr>
          <p:spPr>
            <a:xfrm>
              <a:off x="3842502" y="6908151"/>
              <a:ext cx="2966364" cy="553998"/>
            </a:xfrm>
            <a:prstGeom prst="rect">
              <a:avLst/>
            </a:prstGeom>
            <a:noFill/>
          </p:spPr>
          <p:txBody>
            <a:bodyPr wrap="square" rtlCol="0">
              <a:spAutoFit/>
            </a:bodyPr>
            <a:lstStyle/>
            <a:p>
              <a:pPr algn="ctr"/>
              <a:r>
                <a:rPr lang="en-GB" sz="1000" dirty="0"/>
                <a:t>This leaflet has been prepared within the LIFE funded project LIFE15 PRE FR 001 in collaboration with the NERC Centre for Ecology and Hydrology </a:t>
              </a:r>
            </a:p>
          </p:txBody>
        </p:sp>
        <p:pic>
          <p:nvPicPr>
            <p:cNvPr id="35" name="Picture 34" descr="A close up of a sign&#10;&#10;Description generated with very high confidence">
              <a:extLst>
                <a:ext uri="{FF2B5EF4-FFF2-40B4-BE49-F238E27FC236}">
                  <a16:creationId xmlns:a16="http://schemas.microsoft.com/office/drawing/2014/main" id="{C331EB2B-DDD8-457A-A33B-76685A90F2A4}"/>
                </a:ext>
              </a:extLst>
            </p:cNvPr>
            <p:cNvPicPr>
              <a:picLocks noChangeAspect="1"/>
            </p:cNvPicPr>
            <p:nvPr/>
          </p:nvPicPr>
          <p:blipFill>
            <a:blip r:embed="rId5"/>
            <a:stretch>
              <a:fillRect/>
            </a:stretch>
          </p:blipFill>
          <p:spPr>
            <a:xfrm>
              <a:off x="3771411" y="6119627"/>
              <a:ext cx="1122027" cy="811247"/>
            </a:xfrm>
            <a:prstGeom prst="rect">
              <a:avLst/>
            </a:prstGeom>
          </p:spPr>
        </p:pic>
        <p:pic>
          <p:nvPicPr>
            <p:cNvPr id="36" name="Picture 35" descr="Afficher l'image d'origine">
              <a:extLst>
                <a:ext uri="{FF2B5EF4-FFF2-40B4-BE49-F238E27FC236}">
                  <a16:creationId xmlns:a16="http://schemas.microsoft.com/office/drawing/2014/main" id="{28D68809-8089-44D7-9CD7-A11CE8D1F76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038961" y="6333037"/>
              <a:ext cx="1538588" cy="399124"/>
            </a:xfrm>
            <a:prstGeom prst="rect">
              <a:avLst/>
            </a:prstGeom>
            <a:noFill/>
            <a:ln>
              <a:noFill/>
            </a:ln>
          </p:spPr>
        </p:pic>
      </p:grpSp>
      <p:sp>
        <p:nvSpPr>
          <p:cNvPr id="39" name="TextBox 38">
            <a:extLst>
              <a:ext uri="{FF2B5EF4-FFF2-40B4-BE49-F238E27FC236}">
                <a16:creationId xmlns:a16="http://schemas.microsoft.com/office/drawing/2014/main" id="{ED4581B8-1B41-4A97-8891-B0743C0BB8C1}"/>
              </a:ext>
            </a:extLst>
          </p:cNvPr>
          <p:cNvSpPr txBox="1"/>
          <p:nvPr/>
        </p:nvSpPr>
        <p:spPr>
          <a:xfrm>
            <a:off x="377494" y="6815458"/>
            <a:ext cx="2882805" cy="230832"/>
          </a:xfrm>
          <a:prstGeom prst="rect">
            <a:avLst/>
          </a:prstGeom>
          <a:noFill/>
        </p:spPr>
        <p:txBody>
          <a:bodyPr wrap="square" rtlCol="0">
            <a:spAutoFit/>
          </a:bodyPr>
          <a:lstStyle/>
          <a:p>
            <a:r>
              <a:rPr lang="en-GB" sz="900" dirty="0"/>
              <a:t>Image: Swen Follak, EPPO Global Database</a:t>
            </a:r>
          </a:p>
        </p:txBody>
      </p:sp>
      <p:sp>
        <p:nvSpPr>
          <p:cNvPr id="40" name="TextBox 39">
            <a:extLst>
              <a:ext uri="{FF2B5EF4-FFF2-40B4-BE49-F238E27FC236}">
                <a16:creationId xmlns:a16="http://schemas.microsoft.com/office/drawing/2014/main" id="{089F6BCE-2E5C-4DAE-B924-1E81DE606FCE}"/>
              </a:ext>
            </a:extLst>
          </p:cNvPr>
          <p:cNvSpPr txBox="1"/>
          <p:nvPr/>
        </p:nvSpPr>
        <p:spPr>
          <a:xfrm>
            <a:off x="7075776" y="4175179"/>
            <a:ext cx="2882805" cy="230832"/>
          </a:xfrm>
          <a:prstGeom prst="rect">
            <a:avLst/>
          </a:prstGeom>
          <a:noFill/>
        </p:spPr>
        <p:txBody>
          <a:bodyPr wrap="square" rtlCol="0">
            <a:spAutoFit/>
          </a:bodyPr>
          <a:lstStyle/>
          <a:p>
            <a:r>
              <a:rPr lang="en-GB" sz="900" dirty="0"/>
              <a:t>Image: Swen Follak, EPPO Global Database</a:t>
            </a:r>
          </a:p>
        </p:txBody>
      </p:sp>
    </p:spTree>
    <p:extLst>
      <p:ext uri="{BB962C8B-B14F-4D97-AF65-F5344CB8AC3E}">
        <p14:creationId xmlns:p14="http://schemas.microsoft.com/office/powerpoint/2010/main" val="259731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363538" algn="l"/>
                <a:tab pos="4032250" algn="l"/>
                <a:tab pos="7710488" algn="l"/>
              </a:tabLst>
            </a:pPr>
            <a:r>
              <a:rPr lang="en-GB" b="1" dirty="0"/>
              <a:t>	What is </a:t>
            </a:r>
            <a:r>
              <a:rPr lang="en-GB" b="1" i="1" dirty="0"/>
              <a:t>A. confertiflora</a:t>
            </a:r>
            <a:r>
              <a:rPr lang="en-GB" b="1" dirty="0"/>
              <a:t>? </a:t>
            </a:r>
            <a:r>
              <a:rPr lang="en-GB" b="1" i="1" dirty="0"/>
              <a:t>                  </a:t>
            </a:r>
            <a:r>
              <a:rPr lang="en-GB" b="1" dirty="0"/>
              <a:t>What is the problem?	Where is it found?</a:t>
            </a:r>
          </a:p>
        </p:txBody>
      </p:sp>
      <p:grpSp>
        <p:nvGrpSpPr>
          <p:cNvPr id="13" name="Groupe 12"/>
          <p:cNvGrpSpPr/>
          <p:nvPr/>
        </p:nvGrpSpPr>
        <p:grpSpPr>
          <a:xfrm>
            <a:off x="-13651" y="6804963"/>
            <a:ext cx="10717388" cy="753965"/>
            <a:chOff x="-25390" y="6826469"/>
            <a:chExt cx="10717388" cy="753965"/>
          </a:xfrm>
        </p:grpSpPr>
        <p:sp>
          <p:nvSpPr>
            <p:cNvPr id="6"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ZoneTexte 1"/>
          <p:cNvSpPr txBox="1"/>
          <p:nvPr/>
        </p:nvSpPr>
        <p:spPr>
          <a:xfrm>
            <a:off x="274847" y="1072329"/>
            <a:ext cx="2882805" cy="2123658"/>
          </a:xfrm>
          <a:prstGeom prst="rect">
            <a:avLst/>
          </a:prstGeom>
          <a:noFill/>
        </p:spPr>
        <p:txBody>
          <a:bodyPr wrap="square" rtlCol="0">
            <a:spAutoFit/>
          </a:bodyPr>
          <a:lstStyle/>
          <a:p>
            <a:pPr algn="just"/>
            <a:r>
              <a:rPr lang="en-US" sz="1200" i="1" dirty="0"/>
              <a:t>Ambrosia confertiflora</a:t>
            </a:r>
            <a:r>
              <a:rPr lang="en-US" sz="1200" dirty="0"/>
              <a:t> (EPPO List of invasive alien plants) is an erect perennial herb (Hemicryptophyte)</a:t>
            </a:r>
            <a:r>
              <a:rPr lang="en-GB" sz="1200" dirty="0"/>
              <a:t> </a:t>
            </a:r>
            <a:r>
              <a:rPr lang="en-US" sz="1200" dirty="0"/>
              <a:t>native to North America and non-native to Australia and Israel.</a:t>
            </a:r>
          </a:p>
          <a:p>
            <a:pPr algn="just"/>
            <a:endParaRPr lang="en-US" sz="1200" dirty="0"/>
          </a:p>
          <a:p>
            <a:pPr algn="just"/>
            <a:r>
              <a:rPr lang="en-GB" sz="1200" dirty="0"/>
              <a:t>As </a:t>
            </a:r>
            <a:r>
              <a:rPr lang="en-US" sz="1200" i="1" dirty="0"/>
              <a:t>Ambrosia confertiflora</a:t>
            </a:r>
            <a:r>
              <a:rPr lang="en-US" sz="1200" dirty="0"/>
              <a:t> </a:t>
            </a:r>
            <a:r>
              <a:rPr lang="en-GB" sz="1200" dirty="0"/>
              <a:t>is considered to be a threat to native biodiversity, its appearance in new areas should be reported immediately to us.  </a:t>
            </a:r>
          </a:p>
          <a:p>
            <a:pPr algn="just"/>
            <a:endParaRPr lang="en-GB" sz="1200" dirty="0"/>
          </a:p>
        </p:txBody>
      </p:sp>
      <p:sp>
        <p:nvSpPr>
          <p:cNvPr id="3" name="ZoneTexte 2"/>
          <p:cNvSpPr txBox="1"/>
          <p:nvPr/>
        </p:nvSpPr>
        <p:spPr>
          <a:xfrm>
            <a:off x="3785371" y="1070264"/>
            <a:ext cx="3083020" cy="2862322"/>
          </a:xfrm>
          <a:prstGeom prst="rect">
            <a:avLst/>
          </a:prstGeom>
          <a:noFill/>
        </p:spPr>
        <p:txBody>
          <a:bodyPr wrap="square" rtlCol="0">
            <a:spAutoFit/>
          </a:bodyPr>
          <a:lstStyle/>
          <a:p>
            <a:pPr algn="just"/>
            <a:r>
              <a:rPr lang="en-US" sz="1200" dirty="0"/>
              <a:t>There is no clear information on the pathway of entry of </a:t>
            </a:r>
            <a:r>
              <a:rPr lang="en-US" sz="1200" i="1" dirty="0"/>
              <a:t>A. confertiflora </a:t>
            </a:r>
            <a:r>
              <a:rPr lang="en-US" sz="1200" dirty="0"/>
              <a:t>into the EPPO region (Israel).  Contamination of livestock from Australia, animal seed mixture and contamination of machinery by seed are all possible pathways. </a:t>
            </a:r>
            <a:r>
              <a:rPr lang="en-US" sz="1200" i="1" dirty="0">
                <a:ea typeface="Calibri" panose="020F0502020204030204" pitchFamily="34" charset="0"/>
              </a:rPr>
              <a:t>A. confertiflora</a:t>
            </a:r>
            <a:r>
              <a:rPr lang="en-US" sz="1200" dirty="0">
                <a:ea typeface="Calibri" panose="020F0502020204030204" pitchFamily="34" charset="0"/>
              </a:rPr>
              <a:t> forms dense stands that can outcompete native plant species. A monoculture can act to suppress understory native plants which results in environmental impacts, in particular in humid habitats, in grasslands and in dry river beds. The plant competes for nutrients and can spread among cultivated fields and mixes with crops which cannot be harvested properly.   </a:t>
            </a:r>
            <a:endParaRPr lang="en-GB" sz="1200" dirty="0"/>
          </a:p>
        </p:txBody>
      </p:sp>
      <p:sp>
        <p:nvSpPr>
          <p:cNvPr id="4" name="ZoneTexte 3"/>
          <p:cNvSpPr txBox="1"/>
          <p:nvPr/>
        </p:nvSpPr>
        <p:spPr>
          <a:xfrm>
            <a:off x="7408718" y="1063707"/>
            <a:ext cx="2971800" cy="2123658"/>
          </a:xfrm>
          <a:prstGeom prst="rect">
            <a:avLst/>
          </a:prstGeom>
          <a:noFill/>
        </p:spPr>
        <p:txBody>
          <a:bodyPr wrap="square" rtlCol="0">
            <a:spAutoFit/>
          </a:bodyPr>
          <a:lstStyle/>
          <a:p>
            <a:pPr algn="just"/>
            <a:r>
              <a:rPr lang="en-US" sz="1200" dirty="0"/>
              <a:t>The species is absent from Europe. </a:t>
            </a:r>
          </a:p>
          <a:p>
            <a:pPr algn="just"/>
            <a:endParaRPr lang="en-US" sz="1200" dirty="0"/>
          </a:p>
          <a:p>
            <a:pPr algn="just"/>
            <a:r>
              <a:rPr lang="en-US" sz="1200" dirty="0"/>
              <a:t>In Israel,</a:t>
            </a:r>
            <a:r>
              <a:rPr lang="en-US" sz="1200" i="1" dirty="0"/>
              <a:t> Ambrosia confertiflora </a:t>
            </a:r>
            <a:r>
              <a:rPr lang="en-US" sz="1200" dirty="0"/>
              <a:t>occurs in various natural and disturbed habitats, including dry plains and semi-arid valleys, degraded pastures, cultivated orchards, summer field crops (cotton and water melon) avocado and date groves, along roadsides, river-banks, and wadi beds (dry river beds), in wastelands and other disturbed areas.  </a:t>
            </a:r>
            <a:endParaRPr lang="en-GB" sz="1200" dirty="0"/>
          </a:p>
        </p:txBody>
      </p:sp>
      <p:pic>
        <p:nvPicPr>
          <p:cNvPr id="12" name="Grafik 4" descr="C:\Users\follaksw\Desktop\Ambrosia\Ambrosia%20infested%20riverbank%201.jpg">
            <a:extLst>
              <a:ext uri="{FF2B5EF4-FFF2-40B4-BE49-F238E27FC236}">
                <a16:creationId xmlns:a16="http://schemas.microsoft.com/office/drawing/2014/main" id="{57556AD5-7785-4CA3-A9B8-0D1A0AD426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110" y="3932586"/>
            <a:ext cx="2797016" cy="2383576"/>
          </a:xfrm>
          <a:prstGeom prst="rect">
            <a:avLst/>
          </a:prstGeom>
          <a:noFill/>
          <a:ln>
            <a:noFill/>
          </a:ln>
        </p:spPr>
      </p:pic>
      <p:pic>
        <p:nvPicPr>
          <p:cNvPr id="14" name="Grafik 5" descr="C:\Users\follaksw\Desktop\Ambrosia\Ambrosia%20infested%20wadibed%20Jordan%20valley%201.JPG">
            <a:extLst>
              <a:ext uri="{FF2B5EF4-FFF2-40B4-BE49-F238E27FC236}">
                <a16:creationId xmlns:a16="http://schemas.microsoft.com/office/drawing/2014/main" id="{A8C70D09-87AD-4D93-9CEC-9349DFC1956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775" y="4110253"/>
            <a:ext cx="3025616" cy="2383577"/>
          </a:xfrm>
          <a:prstGeom prst="rect">
            <a:avLst/>
          </a:prstGeom>
          <a:noFill/>
          <a:ln>
            <a:noFill/>
          </a:ln>
        </p:spPr>
      </p:pic>
      <p:pic>
        <p:nvPicPr>
          <p:cNvPr id="16" name="Grafik 1" descr="C:\Users\follaksw\Desktop\Ambrosia\Ambrosia%20young%20shoots.JPG">
            <a:extLst>
              <a:ext uri="{FF2B5EF4-FFF2-40B4-BE49-F238E27FC236}">
                <a16:creationId xmlns:a16="http://schemas.microsoft.com/office/drawing/2014/main" id="{CC8C1032-41D4-4BFC-9678-61BDE33F7D1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687" y="3104413"/>
            <a:ext cx="2649313" cy="3211749"/>
          </a:xfrm>
          <a:prstGeom prst="rect">
            <a:avLst/>
          </a:prstGeom>
          <a:noFill/>
          <a:ln>
            <a:noFill/>
          </a:ln>
        </p:spPr>
      </p:pic>
      <p:sp>
        <p:nvSpPr>
          <p:cNvPr id="15" name="TextBox 14">
            <a:extLst>
              <a:ext uri="{FF2B5EF4-FFF2-40B4-BE49-F238E27FC236}">
                <a16:creationId xmlns:a16="http://schemas.microsoft.com/office/drawing/2014/main" id="{CC950139-A598-47A7-988A-2A66C1764B09}"/>
              </a:ext>
            </a:extLst>
          </p:cNvPr>
          <p:cNvSpPr txBox="1"/>
          <p:nvPr/>
        </p:nvSpPr>
        <p:spPr>
          <a:xfrm>
            <a:off x="3785371" y="6513051"/>
            <a:ext cx="2882805" cy="230832"/>
          </a:xfrm>
          <a:prstGeom prst="rect">
            <a:avLst/>
          </a:prstGeom>
          <a:noFill/>
        </p:spPr>
        <p:txBody>
          <a:bodyPr wrap="square" rtlCol="0">
            <a:spAutoFit/>
          </a:bodyPr>
          <a:lstStyle/>
          <a:p>
            <a:r>
              <a:rPr lang="en-GB" sz="900" dirty="0"/>
              <a:t>Image: Jean-Marc Dufour-</a:t>
            </a:r>
            <a:r>
              <a:rPr lang="en-GB" sz="900" dirty="0" err="1"/>
              <a:t>Dror</a:t>
            </a:r>
            <a:r>
              <a:rPr lang="en-GB" sz="900" dirty="0"/>
              <a:t>, EPPO Global Database</a:t>
            </a:r>
          </a:p>
        </p:txBody>
      </p:sp>
      <p:sp>
        <p:nvSpPr>
          <p:cNvPr id="17" name="TextBox 16">
            <a:extLst>
              <a:ext uri="{FF2B5EF4-FFF2-40B4-BE49-F238E27FC236}">
                <a16:creationId xmlns:a16="http://schemas.microsoft.com/office/drawing/2014/main" id="{CA9C22E7-04AB-4B57-8E4D-F107695BFCC4}"/>
              </a:ext>
            </a:extLst>
          </p:cNvPr>
          <p:cNvSpPr txBox="1"/>
          <p:nvPr/>
        </p:nvSpPr>
        <p:spPr>
          <a:xfrm>
            <a:off x="7408718" y="6349571"/>
            <a:ext cx="2882805" cy="230832"/>
          </a:xfrm>
          <a:prstGeom prst="rect">
            <a:avLst/>
          </a:prstGeom>
          <a:noFill/>
        </p:spPr>
        <p:txBody>
          <a:bodyPr wrap="square" rtlCol="0">
            <a:spAutoFit/>
          </a:bodyPr>
          <a:lstStyle/>
          <a:p>
            <a:r>
              <a:rPr lang="en-GB" sz="900" dirty="0"/>
              <a:t>Image: Jean-Marc Dufour-</a:t>
            </a:r>
            <a:r>
              <a:rPr lang="en-GB" sz="900" dirty="0" err="1"/>
              <a:t>Dror</a:t>
            </a:r>
            <a:r>
              <a:rPr lang="en-GB" sz="900" dirty="0"/>
              <a:t>, EPPO Global Database</a:t>
            </a:r>
          </a:p>
        </p:txBody>
      </p:sp>
      <p:sp>
        <p:nvSpPr>
          <p:cNvPr id="18" name="TextBox 17">
            <a:extLst>
              <a:ext uri="{FF2B5EF4-FFF2-40B4-BE49-F238E27FC236}">
                <a16:creationId xmlns:a16="http://schemas.microsoft.com/office/drawing/2014/main" id="{C86A6CAC-5C47-41D0-A88B-EF94CD3FD202}"/>
              </a:ext>
            </a:extLst>
          </p:cNvPr>
          <p:cNvSpPr txBox="1"/>
          <p:nvPr/>
        </p:nvSpPr>
        <p:spPr>
          <a:xfrm>
            <a:off x="281940" y="6331806"/>
            <a:ext cx="2882805" cy="230832"/>
          </a:xfrm>
          <a:prstGeom prst="rect">
            <a:avLst/>
          </a:prstGeom>
          <a:noFill/>
        </p:spPr>
        <p:txBody>
          <a:bodyPr wrap="square" rtlCol="0">
            <a:spAutoFit/>
          </a:bodyPr>
          <a:lstStyle/>
          <a:p>
            <a:r>
              <a:rPr lang="en-GB" sz="900" dirty="0"/>
              <a:t>Image: Swen Follak, EPPO Global Database</a:t>
            </a:r>
          </a:p>
        </p:txBody>
      </p:sp>
    </p:spTree>
    <p:extLst>
      <p:ext uri="{BB962C8B-B14F-4D97-AF65-F5344CB8AC3E}">
        <p14:creationId xmlns:p14="http://schemas.microsoft.com/office/powerpoint/2010/main" val="168869866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1158</TotalTime>
  <Words>362</Words>
  <Application>Microsoft Office PowerPoint</Application>
  <PresentationFormat>Personnalisé</PresentationFormat>
  <Paragraphs>30</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Century Gothic</vt:lpstr>
      <vt:lpstr>Times New Roman</vt:lpstr>
      <vt:lpstr>Thème Office</vt:lpstr>
      <vt:lpstr>Présentation PowerPoint</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82</cp:revision>
  <cp:lastPrinted>2017-06-01T15:15:41Z</cp:lastPrinted>
  <dcterms:created xsi:type="dcterms:W3CDTF">2016-07-12T15:21:47Z</dcterms:created>
  <dcterms:modified xsi:type="dcterms:W3CDTF">2018-09-12T15:51:06Z</dcterms:modified>
</cp:coreProperties>
</file>