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0691813" cy="15119350"/>
  <p:notesSz cx="6810375" cy="9942513"/>
  <p:defaultTextStyle>
    <a:defPPr>
      <a:defRPr lang="fr-FR"/>
    </a:defPPr>
    <a:lvl1pPr marL="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730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745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2119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492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864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4237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610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98398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e Picard" initials="CP" lastIdx="1" clrIdx="0">
    <p:extLst>
      <p:ext uri="{19B8F6BF-5375-455C-9EA6-DF929625EA0E}">
        <p15:presenceInfo xmlns:p15="http://schemas.microsoft.com/office/powerpoint/2012/main" userId="S-1-5-21-506689864-884195766-582270302-3110" providerId="AD"/>
      </p:ext>
    </p:extLst>
  </p:cmAuthor>
  <p:cmAuthor id="2" name="Madeleine McMullen" initials="MM" lastIdx="5" clrIdx="1">
    <p:extLst>
      <p:ext uri="{19B8F6BF-5375-455C-9EA6-DF929625EA0E}">
        <p15:presenceInfo xmlns:p15="http://schemas.microsoft.com/office/powerpoint/2012/main" userId="Madeleine McMul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743"/>
    <a:srgbClr val="A7BF59"/>
    <a:srgbClr val="FFFFFF"/>
    <a:srgbClr val="B6E01A"/>
    <a:srgbClr val="9FEE00"/>
    <a:srgbClr val="B4C971"/>
    <a:srgbClr val="99FF66"/>
    <a:srgbClr val="8FF1B4"/>
    <a:srgbClr val="D5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60"/>
  </p:normalViewPr>
  <p:slideViewPr>
    <p:cSldViewPr snapToGrid="0" snapToObjects="1">
      <p:cViewPr>
        <p:scale>
          <a:sx n="91" d="100"/>
          <a:sy n="91" d="100"/>
        </p:scale>
        <p:origin x="360" y="-4476"/>
      </p:cViewPr>
      <p:guideLst>
        <p:guide orient="horz" pos="4762"/>
        <p:guide pos="33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DD87-8EC8-46E7-B8A7-A35E00583171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38C6-A45D-4101-8B4B-063E1597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643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28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79928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571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21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59857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6499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142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5" y="1243013"/>
            <a:ext cx="2371725" cy="33559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638C6-A45D-4101-8B4B-063E15972C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08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1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8567632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605476"/>
            <a:ext cx="2405658" cy="1290044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3" y="605476"/>
            <a:ext cx="7038777" cy="129004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6408229"/>
            <a:ext cx="9088041" cy="3307357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2784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5"/>
            <a:ext cx="4724074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3"/>
            <a:ext cx="4724074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5"/>
            <a:ext cx="4725930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3"/>
            <a:ext cx="4725930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4" y="601974"/>
            <a:ext cx="3517533" cy="256189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1" y="601978"/>
            <a:ext cx="5977021" cy="12903946"/>
          </a:xfrm>
        </p:spPr>
        <p:txBody>
          <a:bodyPr/>
          <a:lstStyle>
            <a:lvl1pPr>
              <a:defRPr sz="5011"/>
            </a:lvl1pPr>
            <a:lvl2pPr>
              <a:defRPr sz="4343"/>
            </a:lvl2pPr>
            <a:lvl3pPr>
              <a:defRPr sz="3786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4" y="3163868"/>
            <a:ext cx="3517533" cy="10342057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10583548"/>
            <a:ext cx="6415088" cy="1249447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670" y="1350942"/>
            <a:ext cx="6415088" cy="9071610"/>
          </a:xfrm>
        </p:spPr>
        <p:txBody>
          <a:bodyPr/>
          <a:lstStyle>
            <a:lvl1pPr marL="0" indent="0">
              <a:buNone/>
              <a:defRPr sz="5011"/>
            </a:lvl1pPr>
            <a:lvl2pPr marL="712793" indent="0">
              <a:buNone/>
              <a:defRPr sz="4343"/>
            </a:lvl2pPr>
            <a:lvl3pPr marL="1425586" indent="0">
              <a:buNone/>
              <a:defRPr sz="3786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3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605475"/>
            <a:ext cx="9622632" cy="251989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527849"/>
            <a:ext cx="9622632" cy="997807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4ED3-F1D1-944E-A71A-C7976CB2ADF2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2793" rtl="0" eaLnBrk="1" latinLnBrk="0" hangingPunct="1">
        <a:spcBef>
          <a:spcPct val="0"/>
        </a:spcBef>
        <a:buNone/>
        <a:defRPr sz="6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sz="5011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sz="4343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sz="3786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rganigramme : Entrée manuelle 11"/>
          <p:cNvSpPr/>
          <p:nvPr/>
        </p:nvSpPr>
        <p:spPr>
          <a:xfrm flipV="1">
            <a:off x="-28286" y="-56510"/>
            <a:ext cx="10748383" cy="728357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7"/>
              <a:gd name="connsiteY0" fmla="*/ 3317 h 10000"/>
              <a:gd name="connsiteX1" fmla="*/ 10017 w 10017"/>
              <a:gd name="connsiteY1" fmla="*/ 0 h 10000"/>
              <a:gd name="connsiteX2" fmla="*/ 10017 w 10017"/>
              <a:gd name="connsiteY2" fmla="*/ 10000 h 10000"/>
              <a:gd name="connsiteX3" fmla="*/ 17 w 10017"/>
              <a:gd name="connsiteY3" fmla="*/ 10000 h 10000"/>
              <a:gd name="connsiteX4" fmla="*/ 0 w 10017"/>
              <a:gd name="connsiteY4" fmla="*/ 3317 h 10000"/>
              <a:gd name="connsiteX0" fmla="*/ 117 w 10001"/>
              <a:gd name="connsiteY0" fmla="*/ 393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17 w 10001"/>
              <a:gd name="connsiteY4" fmla="*/ 3938 h 10000"/>
              <a:gd name="connsiteX0" fmla="*/ 34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4 w 10001"/>
              <a:gd name="connsiteY4" fmla="*/ 3988 h 10000"/>
              <a:gd name="connsiteX0" fmla="*/ 17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7 w 10001"/>
              <a:gd name="connsiteY4" fmla="*/ 3988 h 10000"/>
              <a:gd name="connsiteX0" fmla="*/ 0 w 10034"/>
              <a:gd name="connsiteY0" fmla="*/ 4013 h 10000"/>
              <a:gd name="connsiteX1" fmla="*/ 10034 w 10034"/>
              <a:gd name="connsiteY1" fmla="*/ 0 h 10000"/>
              <a:gd name="connsiteX2" fmla="*/ 10034 w 10034"/>
              <a:gd name="connsiteY2" fmla="*/ 10000 h 10000"/>
              <a:gd name="connsiteX3" fmla="*/ 34 w 10034"/>
              <a:gd name="connsiteY3" fmla="*/ 10000 h 10000"/>
              <a:gd name="connsiteX4" fmla="*/ 0 w 10034"/>
              <a:gd name="connsiteY4" fmla="*/ 4013 h 10000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00 h 10099"/>
              <a:gd name="connsiteX3" fmla="*/ 17 w 10034"/>
              <a:gd name="connsiteY3" fmla="*/ 10099 h 10099"/>
              <a:gd name="connsiteX4" fmla="*/ 0 w 10034"/>
              <a:gd name="connsiteY4" fmla="*/ 4013 h 10099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52 h 10099"/>
              <a:gd name="connsiteX3" fmla="*/ 17 w 10034"/>
              <a:gd name="connsiteY3" fmla="*/ 10099 h 10099"/>
              <a:gd name="connsiteX4" fmla="*/ 0 w 10034"/>
              <a:gd name="connsiteY4" fmla="*/ 4013 h 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" h="10099">
                <a:moveTo>
                  <a:pt x="0" y="4013"/>
                </a:moveTo>
                <a:lnTo>
                  <a:pt x="10034" y="0"/>
                </a:lnTo>
                <a:lnTo>
                  <a:pt x="10034" y="10052"/>
                </a:lnTo>
                <a:lnTo>
                  <a:pt x="17" y="10099"/>
                </a:lnTo>
                <a:cubicBezTo>
                  <a:pt x="11" y="7871"/>
                  <a:pt x="6" y="6241"/>
                  <a:pt x="0" y="40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7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7537268" y="1954813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65938" y="1954813"/>
            <a:ext cx="2460814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ous-titre 2"/>
          <p:cNvSpPr txBox="1">
            <a:spLocks/>
          </p:cNvSpPr>
          <p:nvPr/>
        </p:nvSpPr>
        <p:spPr>
          <a:xfrm>
            <a:off x="0" y="13961481"/>
            <a:ext cx="10720097" cy="292986"/>
          </a:xfrm>
          <a:prstGeom prst="rect">
            <a:avLst/>
          </a:prstGeom>
        </p:spPr>
        <p:txBody>
          <a:bodyPr vert="horz" lIns="142558" tIns="71279" rIns="142558" bIns="71279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Learn more about ToBRFV: www.your.website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62925" y="7521767"/>
            <a:ext cx="1382284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71407" y="9464237"/>
            <a:ext cx="2521098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How to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recognize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endParaRPr lang="fr-FR" sz="1782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-863199" y="-121647"/>
            <a:ext cx="12446493" cy="4418662"/>
          </a:xfrm>
          <a:prstGeom prst="rect">
            <a:avLst/>
          </a:prstGeom>
          <a:noFill/>
        </p:spPr>
        <p:txBody>
          <a:bodyPr wrap="square" tIns="681518" rtlCol="0">
            <a:noAutofit/>
          </a:bodyPr>
          <a:lstStyle/>
          <a:p>
            <a:pPr algn="ctr"/>
            <a:r>
              <a:rPr lang="fr-FR" sz="9688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BE AWARE!</a:t>
            </a:r>
          </a:p>
          <a:p>
            <a:pPr algn="ctr"/>
            <a:r>
              <a:rPr lang="fr-FR" sz="5345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Tomato brown rugose fruit virus (ToBRFV)</a:t>
            </a:r>
          </a:p>
          <a:p>
            <a:pPr algn="ctr">
              <a:lnSpc>
                <a:spcPts val="1893"/>
              </a:lnSpc>
            </a:pP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threat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to tomato and pepper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1446249" y="12651526"/>
            <a:ext cx="1772308" cy="653438"/>
            <a:chOff x="1568956" y="9703316"/>
            <a:chExt cx="1591525" cy="586784"/>
          </a:xfrm>
        </p:grpSpPr>
        <p:grpSp>
          <p:nvGrpSpPr>
            <p:cNvPr id="28" name="Groupe 27"/>
            <p:cNvGrpSpPr/>
            <p:nvPr/>
          </p:nvGrpSpPr>
          <p:grpSpPr>
            <a:xfrm>
              <a:off x="1568956" y="9703316"/>
              <a:ext cx="1591525" cy="586784"/>
              <a:chOff x="1568956" y="9703316"/>
              <a:chExt cx="1591525" cy="586784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1568956" y="9794184"/>
                <a:ext cx="495916" cy="4959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207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1898263" y="9703316"/>
                <a:ext cx="1262218" cy="29837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fr-FR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Contact us!</a:t>
                </a:r>
              </a:p>
            </p:txBody>
          </p:sp>
        </p:grp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0620" y="9901001"/>
              <a:ext cx="308650" cy="3090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pic>
      </p:grpSp>
      <p:pic>
        <p:nvPicPr>
          <p:cNvPr id="25" name="Image 24" descr="logo epp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7" y="12668622"/>
            <a:ext cx="822236" cy="859610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2024432" y="13023223"/>
            <a:ext cx="548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Your contact details, logos, links, QR codes 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62924" y="7910847"/>
            <a:ext cx="8336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ToBRFV is a virus which is relatively new-to-science and which has overcome long-lasting resistance genes to tobamoviruses in tomato. </a:t>
            </a:r>
            <a:r>
              <a:rPr lang="en-US" sz="1400" dirty="0"/>
              <a:t>This virus can be associated with seed and is easily transmitted mechanically by contact. It can survive on many surfaces. The virus can cause 30-70% loss of tomato yield, reducing plant </a:t>
            </a:r>
            <a:r>
              <a:rPr lang="en-US" sz="1400" dirty="0" err="1"/>
              <a:t>vigour</a:t>
            </a:r>
            <a:r>
              <a:rPr lang="en-US" sz="1400" dirty="0"/>
              <a:t> and the length of the production period during which fruits are harvested, as well as fruit quality. </a:t>
            </a:r>
            <a:r>
              <a:rPr lang="en-GB" sz="1400" dirty="0"/>
              <a:t>As the symptoms can be confused with other viruses, laboratory analysis is required to confirm suspicions. This virus is a threat to tomato and pepper production in the EPPO region. </a:t>
            </a:r>
            <a:endParaRPr lang="en-GB" sz="14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0" y="14709662"/>
            <a:ext cx="10691814" cy="412590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pPr algn="ctr"/>
            <a:r>
              <a:rPr lang="en-GB" sz="1200" dirty="0"/>
              <a:t>This poster has been prepared in collaboration with EPPO (www.eppo.int)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F3AFAB8-5C73-4FAF-B3F7-F7EFFA8363D8}"/>
              </a:ext>
            </a:extLst>
          </p:cNvPr>
          <p:cNvSpPr txBox="1"/>
          <p:nvPr/>
        </p:nvSpPr>
        <p:spPr>
          <a:xfrm>
            <a:off x="2256229" y="6900713"/>
            <a:ext cx="6935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Image: 1,3. C. Picard. 2,5. A. Dombrovsky. 4. S. Davino. EPPO Global Database, https://gd.eppo.int</a:t>
            </a:r>
          </a:p>
        </p:txBody>
      </p:sp>
      <p:pic>
        <p:nvPicPr>
          <p:cNvPr id="31" name="Image 30" descr="Une image contenant extérieur, vert, assis, oiseau&#10;&#10;Description générée automatiquement">
            <a:extLst>
              <a:ext uri="{FF2B5EF4-FFF2-40B4-BE49-F238E27FC236}">
                <a16:creationId xmlns:a16="http://schemas.microsoft.com/office/drawing/2014/main" id="{3F738EB3-1D2C-4454-8092-7F8C3E24CE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3515" y="2606722"/>
            <a:ext cx="7639537" cy="4304700"/>
          </a:xfrm>
          <a:prstGeom prst="rect">
            <a:avLst/>
          </a:prstGeom>
          <a:ln w="44450">
            <a:solidFill>
              <a:schemeClr val="bg1"/>
            </a:solidFill>
          </a:ln>
        </p:spPr>
      </p:pic>
      <p:pic>
        <p:nvPicPr>
          <p:cNvPr id="32" name="Image 31" descr="Une image contenant intérieur, alimentation, fruit, assis&#10;&#10;Description générée automatiquement">
            <a:extLst>
              <a:ext uri="{FF2B5EF4-FFF2-40B4-BE49-F238E27FC236}">
                <a16:creationId xmlns:a16="http://schemas.microsoft.com/office/drawing/2014/main" id="{2624E3CA-9AF5-45A3-A160-63723F0BB0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96" b="95573" l="9961" r="91211">
                        <a14:foregroundMark x1="37305" y1="13151" x2="37305" y2="13151"/>
                        <a14:foregroundMark x1="42676" y1="11328" x2="42676" y2="11328"/>
                        <a14:foregroundMark x1="78613" y1="91276" x2="78613" y2="91276"/>
                        <a14:foregroundMark x1="78320" y1="95703" x2="78320" y2="95703"/>
                        <a14:foregroundMark x1="67578" y1="83854" x2="67578" y2="83854"/>
                        <a14:foregroundMark x1="75781" y1="76172" x2="75781" y2="76172"/>
                        <a14:foregroundMark x1="75195" y1="75260" x2="75195" y2="75260"/>
                        <a14:foregroundMark x1="74609" y1="74349" x2="74609" y2="74349"/>
                        <a14:foregroundMark x1="74414" y1="73438" x2="74414" y2="73438"/>
                        <a14:foregroundMark x1="74023" y1="72266" x2="74023" y2="72266"/>
                        <a14:foregroundMark x1="73633" y1="70573" x2="73633" y2="70573"/>
                        <a14:foregroundMark x1="73730" y1="70182" x2="73730" y2="70182"/>
                        <a14:foregroundMark x1="62305" y1="63281" x2="62305" y2="63281"/>
                        <a14:foregroundMark x1="57324" y1="46094" x2="57324" y2="46094"/>
                        <a14:foregroundMark x1="38281" y1="12500" x2="38281" y2="12500"/>
                        <a14:foregroundMark x1="90332" y1="40234" x2="90332" y2="40234"/>
                        <a14:foregroundMark x1="91211" y1="36979" x2="91211" y2="36979"/>
                        <a14:foregroundMark x1="66992" y1="83724" x2="66992" y2="83724"/>
                        <a14:foregroundMark x1="66602" y1="83594" x2="66602" y2="83594"/>
                        <a14:foregroundMark x1="66309" y1="83594" x2="66309" y2="83594"/>
                        <a14:foregroundMark x1="66113" y1="83594" x2="66113" y2="83594"/>
                        <a14:foregroundMark x1="83887" y1="75000" x2="83887" y2="75000"/>
                        <a14:foregroundMark x1="81738" y1="67448" x2="81738" y2="67448"/>
                        <a14:foregroundMark x1="81543" y1="67188" x2="81543" y2="67188"/>
                        <a14:foregroundMark x1="59473" y1="78255" x2="59473" y2="78255"/>
                        <a14:foregroundMark x1="59473" y1="78646" x2="59473" y2="78646"/>
                        <a14:foregroundMark x1="59863" y1="77214" x2="59863" y2="77214"/>
                        <a14:foregroundMark x1="36621" y1="54948" x2="36621" y2="54948"/>
                        <a14:backgroundMark x1="55371" y1="50521" x2="55371" y2="50521"/>
                        <a14:backgroundMark x1="49512" y1="52214" x2="49512" y2="52214"/>
                        <a14:backgroundMark x1="65625" y1="60807" x2="65625" y2="60807"/>
                        <a14:backgroundMark x1="61426" y1="70964" x2="61426" y2="70964"/>
                        <a14:backgroundMark x1="83203" y1="78385" x2="83203" y2="78385"/>
                        <a14:backgroundMark x1="72461" y1="81901" x2="72461" y2="81901"/>
                        <a14:backgroundMark x1="73730" y1="77083" x2="73730" y2="77083"/>
                        <a14:backgroundMark x1="84277" y1="78516" x2="84277" y2="78516"/>
                        <a14:backgroundMark x1="82715" y1="74609" x2="82715" y2="74609"/>
                        <a14:backgroundMark x1="58203" y1="55339" x2="58203" y2="55339"/>
                        <a14:backgroundMark x1="58887" y1="60417" x2="58887" y2="60417"/>
                        <a14:backgroundMark x1="62988" y1="56250" x2="62988" y2="56250"/>
                        <a14:backgroundMark x1="62988" y1="58854" x2="62988" y2="58854"/>
                        <a14:backgroundMark x1="74512" y1="77474" x2="74512" y2="77474"/>
                        <a14:backgroundMark x1="73535" y1="74349" x2="73535" y2="74349"/>
                        <a14:backgroundMark x1="40918" y1="51823" x2="40918" y2="51823"/>
                        <a14:backgroundMark x1="60840" y1="31380" x2="60840" y2="31380"/>
                        <a14:backgroundMark x1="60645" y1="31641" x2="60645" y2="31641"/>
                        <a14:backgroundMark x1="73145" y1="20703" x2="73145" y2="20703"/>
                        <a14:backgroundMark x1="72949" y1="20964" x2="72949" y2="20964"/>
                        <a14:backgroundMark x1="80176" y1="20703" x2="80176" y2="20703"/>
                        <a14:backgroundMark x1="85840" y1="25000" x2="85840" y2="25000"/>
                        <a14:backgroundMark x1="91504" y1="34766" x2="91504" y2="34766"/>
                        <a14:backgroundMark x1="73340" y1="20703" x2="73340" y2="20703"/>
                        <a14:backgroundMark x1="73242" y1="20833" x2="73242" y2="20833"/>
                        <a14:backgroundMark x1="78906" y1="20573" x2="78906" y2="20573"/>
                        <a14:backgroundMark x1="77051" y1="20443" x2="77051" y2="20443"/>
                        <a14:backgroundMark x1="78223" y1="20443" x2="78223" y2="20443"/>
                        <a14:backgroundMark x1="80371" y1="20703" x2="80371" y2="20703"/>
                        <a14:backgroundMark x1="80371" y1="20833" x2="80371" y2="20833"/>
                        <a14:backgroundMark x1="79980" y1="20703" x2="79980" y2="20703"/>
                        <a14:backgroundMark x1="57129" y1="51302" x2="57129" y2="51302"/>
                        <a14:backgroundMark x1="66895" y1="64063" x2="66895" y2="640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24550" y="2018603"/>
            <a:ext cx="4687228" cy="3515421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D9273EB3-18FD-45E4-A718-258DD6B81976}"/>
              </a:ext>
            </a:extLst>
          </p:cNvPr>
          <p:cNvSpPr txBox="1"/>
          <p:nvPr/>
        </p:nvSpPr>
        <p:spPr>
          <a:xfrm>
            <a:off x="3829445" y="9841093"/>
            <a:ext cx="30440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Its wide range of symptoms includes: </a:t>
            </a:r>
          </a:p>
          <a:p>
            <a:pPr marL="84138" indent="-84138" algn="just">
              <a:buFont typeface="Arial" panose="020B0604020202020204" pitchFamily="34" charset="0"/>
              <a:buChar char="•"/>
            </a:pPr>
            <a:r>
              <a:rPr lang="en-US" sz="1400" dirty="0"/>
              <a:t>Chlorotic/mosaic pattern [3], deformation, blistering [1] and narrowing of leaves, in particular younger leaves in the head and side shoots</a:t>
            </a:r>
          </a:p>
          <a:p>
            <a:pPr marL="84138" indent="-84138" algn="just">
              <a:buFont typeface="Arial" panose="020B0604020202020204" pitchFamily="34" charset="0"/>
              <a:buChar char="•"/>
            </a:pPr>
            <a:r>
              <a:rPr lang="en-US" sz="1400" dirty="0"/>
              <a:t>Brown necrotic lesions on</a:t>
            </a:r>
            <a:r>
              <a:rPr lang="en-US" sz="1400" b="1" dirty="0"/>
              <a:t> </a:t>
            </a:r>
            <a:r>
              <a:rPr lang="en-US" sz="1400" dirty="0"/>
              <a:t>pedicles, calyces, and petioles [4]</a:t>
            </a:r>
          </a:p>
          <a:p>
            <a:pPr marL="84138" indent="-84138" algn="just">
              <a:buFont typeface="Arial" panose="020B0604020202020204" pitchFamily="34" charset="0"/>
              <a:buChar char="•"/>
            </a:pPr>
            <a:r>
              <a:rPr lang="en-US" sz="1400" dirty="0"/>
              <a:t>Chlorotic spotting and marbling [2,5], deformation, uneven ripening [5] and dark coloration spots on green fruits.</a:t>
            </a:r>
            <a:endParaRPr lang="en-GB" sz="1400" dirty="0"/>
          </a:p>
        </p:txBody>
      </p:sp>
      <p:pic>
        <p:nvPicPr>
          <p:cNvPr id="13" name="Image 12" descr="Une image contenant extérieur, vert, herbe, petit&#10;&#10;Description générée automatiquement">
            <a:extLst>
              <a:ext uri="{FF2B5EF4-FFF2-40B4-BE49-F238E27FC236}">
                <a16:creationId xmlns:a16="http://schemas.microsoft.com/office/drawing/2014/main" id="{64C836C3-F926-47FC-96E7-E26493E3DCE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8968"/>
          <a:stretch/>
        </p:blipFill>
        <p:spPr>
          <a:xfrm>
            <a:off x="1548325" y="9932360"/>
            <a:ext cx="2238025" cy="1352897"/>
          </a:xfrm>
          <a:prstGeom prst="rect">
            <a:avLst/>
          </a:prstGeom>
        </p:spPr>
      </p:pic>
      <p:pic>
        <p:nvPicPr>
          <p:cNvPr id="17" name="Image 16" descr="Une image contenant table, alimentation, assiette, pomme&#10;&#10;Description générée automatiquement">
            <a:extLst>
              <a:ext uri="{FF2B5EF4-FFF2-40B4-BE49-F238E27FC236}">
                <a16:creationId xmlns:a16="http://schemas.microsoft.com/office/drawing/2014/main" id="{65EAEC0A-B2B1-4B4F-84F1-CE2464D743B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304" t="23998" r="9660" b="25072"/>
          <a:stretch/>
        </p:blipFill>
        <p:spPr>
          <a:xfrm>
            <a:off x="6953277" y="9926552"/>
            <a:ext cx="2744728" cy="2217380"/>
          </a:xfrm>
          <a:prstGeom prst="rect">
            <a:avLst/>
          </a:prstGeom>
        </p:spPr>
      </p:pic>
      <p:pic>
        <p:nvPicPr>
          <p:cNvPr id="46" name="Image 45" descr="Une image contenant arbre, extérieur, branche, assis&#10;&#10;Description générée automatiquement">
            <a:extLst>
              <a:ext uri="{FF2B5EF4-FFF2-40B4-BE49-F238E27FC236}">
                <a16:creationId xmlns:a16="http://schemas.microsoft.com/office/drawing/2014/main" id="{6E4119A6-52ED-445E-A30D-C73BA6182B4E}"/>
              </a:ext>
            </a:extLst>
          </p:cNvPr>
          <p:cNvPicPr/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81" b="45679"/>
          <a:stretch/>
        </p:blipFill>
        <p:spPr bwMode="auto">
          <a:xfrm>
            <a:off x="1526009" y="11439016"/>
            <a:ext cx="2260341" cy="704916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ZoneTexte 47">
            <a:extLst>
              <a:ext uri="{FF2B5EF4-FFF2-40B4-BE49-F238E27FC236}">
                <a16:creationId xmlns:a16="http://schemas.microsoft.com/office/drawing/2014/main" id="{1E17A35F-89D4-4B42-B815-6A5513B0196C}"/>
              </a:ext>
            </a:extLst>
          </p:cNvPr>
          <p:cNvSpPr txBox="1"/>
          <p:nvPr/>
        </p:nvSpPr>
        <p:spPr>
          <a:xfrm>
            <a:off x="1362924" y="9900491"/>
            <a:ext cx="315751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000" b="1" dirty="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5BCC36D-97BA-4B1D-BA1B-4B018DA6A3C6}"/>
              </a:ext>
            </a:extLst>
          </p:cNvPr>
          <p:cNvSpPr txBox="1"/>
          <p:nvPr/>
        </p:nvSpPr>
        <p:spPr>
          <a:xfrm>
            <a:off x="1374943" y="6708289"/>
            <a:ext cx="315751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000" b="1" dirty="0">
                <a:solidFill>
                  <a:srgbClr val="FFFFFF"/>
                </a:solidFill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D21CB9F9-C72C-4F3A-931C-72F606EBD03A}"/>
              </a:ext>
            </a:extLst>
          </p:cNvPr>
          <p:cNvSpPr txBox="1"/>
          <p:nvPr/>
        </p:nvSpPr>
        <p:spPr>
          <a:xfrm>
            <a:off x="1357448" y="11403003"/>
            <a:ext cx="315751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000" b="1" dirty="0">
                <a:solidFill>
                  <a:srgbClr val="FFFFFF"/>
                </a:solidFill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97E2167A-072A-4E5D-8C97-AA54800A8A3B}"/>
              </a:ext>
            </a:extLst>
          </p:cNvPr>
          <p:cNvSpPr txBox="1"/>
          <p:nvPr/>
        </p:nvSpPr>
        <p:spPr>
          <a:xfrm>
            <a:off x="6841986" y="9863543"/>
            <a:ext cx="315751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000" b="1" dirty="0">
                <a:solidFill>
                  <a:srgbClr val="FFFFFF"/>
                </a:solidFill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E8CEF332-43F5-4FA1-8611-54958D4FDBBF}"/>
              </a:ext>
            </a:extLst>
          </p:cNvPr>
          <p:cNvSpPr txBox="1"/>
          <p:nvPr/>
        </p:nvSpPr>
        <p:spPr>
          <a:xfrm>
            <a:off x="9251603" y="4239105"/>
            <a:ext cx="315751" cy="24622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000" b="1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6546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280</Words>
  <Application>Microsoft Office PowerPoint</Application>
  <PresentationFormat>Personnalisé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écoles de Condé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ROY</dc:creator>
  <cp:lastModifiedBy>Anne-Sophie Roy</cp:lastModifiedBy>
  <cp:revision>117</cp:revision>
  <cp:lastPrinted>2017-06-01T13:06:56Z</cp:lastPrinted>
  <dcterms:created xsi:type="dcterms:W3CDTF">2016-07-12T13:11:24Z</dcterms:created>
  <dcterms:modified xsi:type="dcterms:W3CDTF">2020-06-09T17:15:21Z</dcterms:modified>
</cp:coreProperties>
</file>