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1" r:id="rId2"/>
    <p:sldId id="325" r:id="rId3"/>
    <p:sldId id="331" r:id="rId4"/>
    <p:sldId id="332" r:id="rId5"/>
    <p:sldId id="327" r:id="rId6"/>
    <p:sldId id="328" r:id="rId7"/>
    <p:sldId id="329" r:id="rId8"/>
    <p:sldId id="330" r:id="rId9"/>
    <p:sldId id="326" r:id="rId10"/>
    <p:sldId id="322" r:id="rId11"/>
    <p:sldId id="324" r:id="rId12"/>
    <p:sldId id="309" r:id="rId13"/>
    <p:sldId id="304" r:id="rId14"/>
    <p:sldId id="318" r:id="rId15"/>
    <p:sldId id="307" r:id="rId16"/>
    <p:sldId id="313" r:id="rId17"/>
    <p:sldId id="319" r:id="rId18"/>
    <p:sldId id="320" r:id="rId19"/>
    <p:sldId id="323" r:id="rId20"/>
  </p:sldIdLst>
  <p:sldSz cx="12188825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5107" autoAdjust="0"/>
  </p:normalViewPr>
  <p:slideViewPr>
    <p:cSldViewPr showGuides="1">
      <p:cViewPr varScale="1">
        <p:scale>
          <a:sx n="101" d="100"/>
          <a:sy n="101" d="100"/>
        </p:scale>
        <p:origin x="234" y="10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5288A-CD19-4415-B25E-F5176CF4457B}" type="datetimeFigureOut">
              <a:rPr lang="da-DK" smtClean="0"/>
              <a:t>04-02-2019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27678-BCC7-4EC1-B0C6-0CC8DB6468A9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8540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76268-5CE8-436F-8727-6E4791263BAF}" type="datetimeFigureOut">
              <a:rPr lang="da-DK" smtClean="0"/>
              <a:t>04-02-2019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3B4F2-37C6-456F-99B1-74C79381C6EC}" type="slidenum">
              <a:rPr lang="da-DK" smtClean="0"/>
              <a:t>‹N°›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470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eg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2DD0AD94-992B-45E6-B2E1-519A72214A03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348" y="7692036"/>
            <a:ext cx="485202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438" y="7692036"/>
            <a:ext cx="39773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2" name="Tekstfelt 1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4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27" name="Rectangle 6"/>
          <p:cNvSpPr/>
          <p:nvPr userDrawn="1"/>
        </p:nvSpPr>
        <p:spPr>
          <a:xfrm>
            <a:off x="-1399201" y="6006008"/>
            <a:ext cx="1233601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4" y="374115"/>
            <a:ext cx="2854092" cy="4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288" y="332656"/>
            <a:ext cx="10888662" cy="86273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288" y="1628776"/>
            <a:ext cx="10888662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/ Landbrugsstyrelsen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C442F6C-A161-4473-A05A-5C6F40E86174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12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887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311972"/>
            <a:ext cx="6981229" cy="468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0" y="1195389"/>
            <a:ext cx="6980895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8023223" y="0"/>
            <a:ext cx="4165601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C713111-3DDE-43A2-B1AC-40D0C1D7A349}" type="datetime2">
              <a:rPr lang="da-DK" smtClean="0"/>
              <a:t>4. februar 2019</a:t>
            </a:fld>
            <a:endParaRPr lang="da-DK" dirty="0"/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5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311972"/>
            <a:ext cx="5351204" cy="8127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0" y="1195389"/>
            <a:ext cx="5350867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362467" y="0"/>
            <a:ext cx="5826358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4BE5FCC-5A03-498B-A7FB-1EA1F23A5C09}" type="datetime2">
              <a:rPr lang="da-DK" smtClean="0"/>
              <a:t>4. februar 2019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054943" y="0"/>
            <a:ext cx="4078938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27888" y="0"/>
            <a:ext cx="4078938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3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40549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8127888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721A9D4-1EF8-44FD-B7E3-496E1582FD16}" type="datetime2">
              <a:rPr lang="da-DK" smtClean="0"/>
              <a:t>4. februar 2019</a:t>
            </a:fld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76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5128" y="0"/>
            <a:ext cx="813369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9B28EED-DF07-459A-B215-1F21497D3BE5}" type="datetime2">
              <a:rPr lang="da-DK" smtClean="0"/>
              <a:t>4. februar 2019</a:t>
            </a:fld>
            <a:endParaRPr lang="da-DK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2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5128" y="0"/>
            <a:ext cx="813369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9DDA855-2D92-4CA3-A62B-B6ADE3D9A5DA}" type="datetime2">
              <a:rPr lang="da-DK" smtClean="0"/>
              <a:t>4. februar 2019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25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23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4054944" y="0"/>
            <a:ext cx="813388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600" y="311151"/>
            <a:ext cx="3141468" cy="5770562"/>
          </a:xfrm>
        </p:spPr>
        <p:txBody>
          <a:bodyPr/>
          <a:lstStyle>
            <a:lvl1pPr>
              <a:lnSpc>
                <a:spcPct val="92000"/>
              </a:lnSpc>
              <a:defRPr sz="1800" baseline="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/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4230" y="1195389"/>
            <a:ext cx="683372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590A3F6-7E19-41B5-BA0A-F78B6A0C52B4}" type="datetime2">
              <a:rPr lang="da-DK" smtClean="0"/>
              <a:t>4. februar 2019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5824566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600" y="311151"/>
            <a:ext cx="3136418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/>
            </a:lvl2pPr>
            <a:lvl3pPr marL="288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200" y="1195389"/>
            <a:ext cx="68328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B9009A2-0DAF-4505-8CCD-B6656D6C1877}" type="datetime2">
              <a:rPr lang="da-DK" smtClean="0"/>
              <a:t>4. februar 2019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8" y="6380524"/>
            <a:ext cx="224790" cy="19994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5824566"/>
            <a:ext cx="183591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4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600" y="311151"/>
            <a:ext cx="3141468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 marL="216000" indent="-216000">
              <a:lnSpc>
                <a:spcPct val="92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432000">
              <a:defRPr>
                <a:solidFill>
                  <a:schemeClr val="bg1"/>
                </a:solidFill>
              </a:defRPr>
            </a:lvl4pPr>
            <a:lvl5pPr marL="648000">
              <a:defRPr>
                <a:solidFill>
                  <a:schemeClr val="bg1"/>
                </a:solidFill>
              </a:defRPr>
            </a:lvl5pPr>
            <a:lvl6pPr marL="648000">
              <a:defRPr>
                <a:solidFill>
                  <a:schemeClr val="bg1"/>
                </a:solidFill>
              </a:defRPr>
            </a:lvl6pPr>
            <a:lvl7pPr marL="648000">
              <a:defRPr>
                <a:solidFill>
                  <a:schemeClr val="bg1"/>
                </a:solidFill>
              </a:defRPr>
            </a:lvl7pPr>
            <a:lvl8pPr marL="648000">
              <a:defRPr>
                <a:solidFill>
                  <a:schemeClr val="bg1"/>
                </a:solidFill>
              </a:defRPr>
            </a:lvl8pPr>
            <a:lvl9pPr marL="6480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200" y="1195389"/>
            <a:ext cx="68328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4C4B010-6EA7-4176-9DA8-7A41C9F51E10}" type="datetime2">
              <a:rPr lang="da-DK" smtClean="0"/>
              <a:t>4. februar 2019</a:t>
            </a:fld>
            <a:endParaRPr lang="da-DK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5824566"/>
            <a:ext cx="183591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9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9289" y="311151"/>
            <a:ext cx="4293296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5806678" y="311151"/>
            <a:ext cx="5731271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03BDC1D-D625-4A29-8BFD-67793C704EDF}" type="datetime2">
              <a:rPr lang="da-DK" smtClean="0"/>
              <a:t>4. februar 2019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56AF3348-C226-4247-A6B1-435E4C0E622D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348" y="7692036"/>
            <a:ext cx="485202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438" y="7692036"/>
            <a:ext cx="39773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27" name="Rectangle 6"/>
          <p:cNvSpPr/>
          <p:nvPr userDrawn="1"/>
        </p:nvSpPr>
        <p:spPr>
          <a:xfrm>
            <a:off x="-1399201" y="6006008"/>
            <a:ext cx="1233601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13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544" y="326064"/>
            <a:ext cx="2954307" cy="8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2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13323094" y="6398800"/>
            <a:ext cx="2844059" cy="365125"/>
          </a:xfrm>
          <a:prstGeom prst="rect">
            <a:avLst/>
          </a:prstGeom>
        </p:spPr>
        <p:txBody>
          <a:bodyPr/>
          <a:lstStyle/>
          <a:p>
            <a:fld id="{F7B03BD0-E31D-4B10-8B39-352BED7D4CC4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‹N°›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038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/>
          <p:cNvSpPr>
            <a:spLocks noGrp="1"/>
          </p:cNvSpPr>
          <p:nvPr>
            <p:ph type="dt" sz="half" idx="10"/>
          </p:nvPr>
        </p:nvSpPr>
        <p:spPr>
          <a:xfrm>
            <a:off x="13323094" y="6398800"/>
            <a:ext cx="2844059" cy="365125"/>
          </a:xfrm>
          <a:prstGeom prst="rect">
            <a:avLst/>
          </a:prstGeom>
        </p:spPr>
        <p:txBody>
          <a:bodyPr/>
          <a:lstStyle/>
          <a:p>
            <a:fld id="{6255EE58-9B31-4F6D-8695-67285C3390BA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‹N°›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61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C4809863-63FB-4DF3-8A31-C87B695920E1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8884800" y="327600"/>
            <a:ext cx="2955600" cy="87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348" y="7692036"/>
            <a:ext cx="485202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438" y="7692036"/>
            <a:ext cx="39773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42994" cy="1037416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12188825" y="1941319"/>
            <a:ext cx="2032000" cy="3185487"/>
            <a:chOff x="9150825" y="2171823"/>
            <a:chExt cx="2032000" cy="3185487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28" name="Rectangle 6"/>
          <p:cNvSpPr/>
          <p:nvPr userDrawn="1"/>
        </p:nvSpPr>
        <p:spPr>
          <a:xfrm>
            <a:off x="-1399200" y="6008874"/>
            <a:ext cx="47269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68458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120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348" y="7692036"/>
            <a:ext cx="485202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438" y="7692036"/>
            <a:ext cx="397731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999" y="1475"/>
            <a:ext cx="1849343" cy="1040990"/>
          </a:xfrm>
          <a:prstGeom prst="rect">
            <a:avLst/>
          </a:prstGeom>
        </p:spPr>
      </p:pic>
      <p:sp>
        <p:nvSpPr>
          <p:cNvPr id="22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8884800" y="327600"/>
            <a:ext cx="2955600" cy="878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B1373AF7-3714-4957-8C32-8EF89EFF4265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12188825" y="1941319"/>
            <a:ext cx="2032000" cy="3185487"/>
            <a:chOff x="9150825" y="2171823"/>
            <a:chExt cx="2032000" cy="3185487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30" name="Billede 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31" name="Rectangle 6"/>
          <p:cNvSpPr/>
          <p:nvPr userDrawn="1"/>
        </p:nvSpPr>
        <p:spPr>
          <a:xfrm>
            <a:off x="-1399200" y="6008874"/>
            <a:ext cx="47269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51790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9600" y="5026816"/>
            <a:ext cx="2250000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C2B1523-5FAB-4A94-BD06-EF9B320C98F1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12197923" y="1941320"/>
            <a:ext cx="2708628" cy="3046988"/>
            <a:chOff x="9150825" y="2171823"/>
            <a:chExt cx="2032000" cy="3046988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1"/>
            <a:ext cx="1840743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03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9600" y="5026816"/>
            <a:ext cx="2250000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56420E-3004-4547-848F-AB7A2C1D7C87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651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3094" y="6398800"/>
            <a:ext cx="2844059" cy="365125"/>
          </a:xfrm>
          <a:prstGeom prst="rect">
            <a:avLst/>
          </a:prstGeom>
        </p:spPr>
        <p:txBody>
          <a:bodyPr/>
          <a:lstStyle/>
          <a:p>
            <a:fld id="{246AAC48-D98D-4420-9FFE-B77522D5530B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‹N°›</a:t>
            </a:fld>
            <a:endParaRPr lang="da-DK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2476901" y="3682285"/>
            <a:ext cx="2476901" cy="3200761"/>
            <a:chOff x="-2476901" y="3682285"/>
            <a:chExt cx="2476901" cy="3200761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3682285"/>
              <a:ext cx="2476901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900" b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517" y="1196754"/>
            <a:ext cx="10886431" cy="4886325"/>
          </a:xfrm>
        </p:spPr>
        <p:txBody>
          <a:bodyPr numCol="2" spcCol="18000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3094" y="6398800"/>
            <a:ext cx="2844059" cy="365125"/>
          </a:xfrm>
          <a:prstGeom prst="rect">
            <a:avLst/>
          </a:prstGeom>
        </p:spPr>
        <p:txBody>
          <a:bodyPr/>
          <a:lstStyle/>
          <a:p>
            <a:fld id="{2EC784E6-3D20-4D2B-A27D-DDAAC32D7DD1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/ Landbrugsstyrelsen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‹N°›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65460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51517" y="1196424"/>
            <a:ext cx="5346521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6190398" y="1196424"/>
            <a:ext cx="5347551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13323094" y="6398800"/>
            <a:ext cx="2844059" cy="365125"/>
          </a:xfrm>
          <a:prstGeom prst="rect">
            <a:avLst/>
          </a:prstGeom>
        </p:spPr>
        <p:txBody>
          <a:bodyPr/>
          <a:lstStyle/>
          <a:p>
            <a:fld id="{0D1B4EEF-954F-4921-9652-1C40E0C0BA0D}" type="datetime2">
              <a:rPr lang="da-DK" smtClean="0"/>
              <a:t>4. februar 2019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‹N°›</a:t>
            </a:fld>
            <a:endParaRPr lang="da-DK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06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517" y="311972"/>
            <a:ext cx="10886431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516" y="1196753"/>
            <a:ext cx="10886433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399" y="6398800"/>
            <a:ext cx="5652000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rgbClr val="003127"/>
                </a:solidFill>
              </a:defRPr>
            </a:lvl1pPr>
          </a:lstStyle>
          <a:p>
            <a:r>
              <a:rPr lang="da-DK" dirty="0"/>
              <a:t>/ Landbrugs- og Fiskeristyrelsen / Titel på præsentation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7200" y="6398800"/>
            <a:ext cx="298800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rgbClr val="003127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‹N°›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398068" y="7600380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6A5EF35-781D-4E6B-B186-F4BE92822973}" type="datetime2">
              <a:rPr lang="da-DK" smtClean="0"/>
              <a:t>4. februar 2019</a:t>
            </a:fld>
            <a:endParaRPr lang="da-DK" dirty="0"/>
          </a:p>
        </p:txBody>
      </p:sp>
      <p:pic>
        <p:nvPicPr>
          <p:cNvPr id="13" name="Billede logo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8" y="6380524"/>
            <a:ext cx="224790" cy="1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9" r:id="rId3"/>
    <p:sldLayoutId id="2147483660" r:id="rId4"/>
    <p:sldLayoutId id="2147483661" r:id="rId5"/>
    <p:sldLayoutId id="2147483662" r:id="rId6"/>
    <p:sldLayoutId id="2147483650" r:id="rId7"/>
    <p:sldLayoutId id="2147483673" r:id="rId8"/>
    <p:sldLayoutId id="214748365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4" r:id="rId20"/>
    <p:sldLayoutId id="2147483655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rgbClr val="00312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753" userDrawn="1">
          <p15:clr>
            <a:srgbClr val="F26B43"/>
          </p15:clr>
        </p15:guide>
        <p15:guide id="4" orient="horz" pos="3831" userDrawn="1">
          <p15:clr>
            <a:srgbClr val="F26B43"/>
          </p15:clr>
        </p15:guide>
        <p15:guide id="5" orient="horz" pos="195" userDrawn="1">
          <p15:clr>
            <a:srgbClr val="F26B43"/>
          </p15:clr>
        </p15:guide>
        <p15:guide id="6" orient="horz" pos="491" userDrawn="1">
          <p15:clr>
            <a:srgbClr val="F26B43"/>
          </p15:clr>
        </p15:guide>
        <p15:guide id="7" pos="409" userDrawn="1">
          <p15:clr>
            <a:srgbClr val="F26B43"/>
          </p15:clr>
        </p15:guide>
        <p15:guide id="8" pos="72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9.jpeg"/><Relationship Id="rId7" Type="http://schemas.openxmlformats.org/officeDocument/2006/relationships/image" Target="../media/image6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11" Type="http://schemas.openxmlformats.org/officeDocument/2006/relationships/image" Target="../media/image81.jpg"/><Relationship Id="rId5" Type="http://schemas.openxmlformats.org/officeDocument/2006/relationships/image" Target="../media/image55.png"/><Relationship Id="rId10" Type="http://schemas.openxmlformats.org/officeDocument/2006/relationships/image" Target="../media/image80.jpg"/><Relationship Id="rId4" Type="http://schemas.openxmlformats.org/officeDocument/2006/relationships/image" Target="../media/image54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jp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7.jp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image" Target="../media/image38.jp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tekst 1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da-DK" dirty="0"/>
              <a:t>IMPLANT Denmark</a:t>
            </a:r>
          </a:p>
          <a:p>
            <a:pPr algn="l">
              <a:buNone/>
            </a:pPr>
            <a:r>
              <a:rPr lang="da-DK" sz="4000" dirty="0" err="1"/>
              <a:t>Activities</a:t>
            </a:r>
            <a:r>
              <a:rPr lang="da-DK" sz="4000" dirty="0"/>
              <a:t> 2017</a:t>
            </a: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/ Landbrugs- og Fiskeristyrelsen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37800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49288" y="323030"/>
            <a:ext cx="10888662" cy="862732"/>
          </a:xfrm>
        </p:spPr>
        <p:txBody>
          <a:bodyPr/>
          <a:lstStyle/>
          <a:p>
            <a:r>
              <a:rPr lang="da-DK" dirty="0"/>
              <a:t>Purpose</a:t>
            </a:r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draw attention to the work of The Danish Agricultural Agency</a:t>
            </a:r>
            <a:r>
              <a:rPr lang="da-DK" sz="2800" dirty="0"/>
              <a:t> </a:t>
            </a:r>
            <a:br>
              <a:rPr lang="da-DK" sz="2800" dirty="0"/>
            </a:b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To </a:t>
            </a:r>
            <a:r>
              <a:rPr lang="da-DK" sz="2800" dirty="0" err="1"/>
              <a:t>get</a:t>
            </a:r>
            <a:r>
              <a:rPr lang="da-DK" sz="2800" dirty="0"/>
              <a:t> the public to </a:t>
            </a:r>
            <a:r>
              <a:rPr lang="da-DK" sz="2800" dirty="0" err="1"/>
              <a:t>help</a:t>
            </a:r>
            <a:r>
              <a:rPr lang="da-DK" sz="2800" dirty="0"/>
              <a:t> </a:t>
            </a:r>
            <a:r>
              <a:rPr lang="da-DK" sz="2800" dirty="0" err="1"/>
              <a:t>us</a:t>
            </a:r>
            <a:r>
              <a:rPr lang="da-DK" sz="2800" dirty="0"/>
              <a:t> k</a:t>
            </a:r>
            <a:r>
              <a:rPr lang="en-US" sz="2800" dirty="0" err="1"/>
              <a:t>eep</a:t>
            </a:r>
            <a:r>
              <a:rPr lang="en-US" sz="2800" dirty="0"/>
              <a:t> an eye on particularly serious diseases and harmful organisms</a:t>
            </a:r>
            <a:br>
              <a:rPr lang="da-DK" sz="2800" dirty="0"/>
            </a:b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provide public with tools to recognize particularly serious diseases and harmful organisms listed on the EU Quarantine List</a:t>
            </a:r>
            <a:endParaRPr lang="da-DK" sz="2800" dirty="0"/>
          </a:p>
          <a:p>
            <a:endParaRPr lang="da-DK" sz="2800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>
          <a:xfrm>
            <a:off x="1197868" y="6395891"/>
            <a:ext cx="5652000" cy="201461"/>
          </a:xfrm>
        </p:spPr>
        <p:txBody>
          <a:bodyPr/>
          <a:lstStyle/>
          <a:p>
            <a:r>
              <a:rPr lang="da-DK" dirty="0"/>
              <a:t>/ The Danish Agricultural Agency/ Copenhagen </a:t>
            </a:r>
            <a:r>
              <a:rPr lang="da-DK" dirty="0" err="1"/>
              <a:t>Cultural</a:t>
            </a:r>
            <a:r>
              <a:rPr lang="da-DK" dirty="0"/>
              <a:t> Night 2017 – </a:t>
            </a:r>
            <a:r>
              <a:rPr lang="da-DK" dirty="0" err="1"/>
              <a:t>Together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plants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10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289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Activities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Find Symptoms of the citrus long-horned beetle - Learn to Spot Symptoms of Pests </a:t>
            </a:r>
            <a:r>
              <a:rPr lang="da-DK" sz="2800" dirty="0"/>
              <a:t> </a:t>
            </a:r>
            <a:br>
              <a:rPr lang="da-DK" sz="2800" dirty="0"/>
            </a:b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Learn about potatoes - which ones are healthy and what should you report? </a:t>
            </a:r>
            <a:r>
              <a:rPr lang="da-DK" sz="2800" dirty="0"/>
              <a:t> </a:t>
            </a:r>
            <a:br>
              <a:rPr lang="da-DK" sz="2800" dirty="0"/>
            </a:b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Bugs in </a:t>
            </a:r>
            <a:r>
              <a:rPr lang="da-DK" sz="2800" dirty="0" err="1"/>
              <a:t>your</a:t>
            </a:r>
            <a:r>
              <a:rPr lang="da-DK" sz="2800" dirty="0"/>
              <a:t> </a:t>
            </a:r>
            <a:r>
              <a:rPr lang="da-DK" sz="2800" dirty="0" err="1"/>
              <a:t>luggage</a:t>
            </a:r>
            <a:r>
              <a:rPr lang="da-DK" sz="2800" dirty="0"/>
              <a:t>? </a:t>
            </a:r>
            <a:r>
              <a:rPr lang="en-US" sz="2800" dirty="0"/>
              <a:t>Information about the risk by mowing plants</a:t>
            </a:r>
            <a:br>
              <a:rPr lang="da-DK" sz="2800" dirty="0"/>
            </a:b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Children's corner with dart activity “Knock down a Quarantine Pest“ and materials for the autumn holiday: Activity booklet, memory cards and flip flap game </a:t>
            </a:r>
            <a:r>
              <a:rPr lang="da-DK" sz="2800" dirty="0"/>
              <a:t> </a:t>
            </a:r>
          </a:p>
          <a:p>
            <a:r>
              <a:rPr lang="da-DK" sz="2800" dirty="0"/>
              <a:t> 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>
          <a:xfrm>
            <a:off x="1162492" y="6398800"/>
            <a:ext cx="5652000" cy="201461"/>
          </a:xfrm>
        </p:spPr>
        <p:txBody>
          <a:bodyPr/>
          <a:lstStyle/>
          <a:p>
            <a:r>
              <a:rPr lang="da-DK" dirty="0"/>
              <a:t>/ The Danish Agricultural Agency/ Copenhagen </a:t>
            </a:r>
            <a:r>
              <a:rPr lang="da-DK" dirty="0" err="1"/>
              <a:t>Cultural</a:t>
            </a:r>
            <a:r>
              <a:rPr lang="da-DK" dirty="0"/>
              <a:t> Night 2017 – </a:t>
            </a:r>
            <a:r>
              <a:rPr lang="da-DK" dirty="0" err="1"/>
              <a:t>Together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plants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505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/ The Danish Agricultural Agency/ Copenhagen </a:t>
            </a:r>
            <a:r>
              <a:rPr lang="da-DK" dirty="0" err="1"/>
              <a:t>Cultural</a:t>
            </a:r>
            <a:r>
              <a:rPr lang="da-DK" dirty="0"/>
              <a:t> Night 2017 – </a:t>
            </a:r>
            <a:r>
              <a:rPr lang="da-DK" dirty="0" err="1"/>
              <a:t>Together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plants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12</a:t>
            </a:fld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51517" y="620688"/>
            <a:ext cx="10886431" cy="504056"/>
          </a:xfrm>
        </p:spPr>
        <p:txBody>
          <a:bodyPr/>
          <a:lstStyle/>
          <a:p>
            <a:r>
              <a:rPr lang="da-DK" sz="4400" dirty="0">
                <a:solidFill>
                  <a:schemeClr val="bg2">
                    <a:lumMod val="50000"/>
                  </a:schemeClr>
                </a:solidFill>
              </a:rPr>
              <a:t>CULTURAL NIGHT 2017</a:t>
            </a:r>
            <a:r>
              <a:rPr lang="da-DK" sz="4400" dirty="0"/>
              <a:t> </a:t>
            </a:r>
            <a:br>
              <a:rPr lang="da-DK" sz="4400" dirty="0"/>
            </a:br>
            <a:r>
              <a:rPr lang="da-DK" b="0" dirty="0">
                <a:latin typeface="+mn-lt"/>
              </a:rPr>
              <a:t>TOGETHER WE ENSURE HEALTHY PLANTS</a:t>
            </a:r>
            <a:endParaRPr lang="da-DK" b="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0" y="1700808"/>
            <a:ext cx="4464496" cy="4163722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602" y="2264130"/>
            <a:ext cx="2945978" cy="2952328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3" y="2619909"/>
            <a:ext cx="2677260" cy="2308517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285">
            <a:off x="1917297" y="2157183"/>
            <a:ext cx="1195134" cy="767371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138">
            <a:off x="336993" y="4530425"/>
            <a:ext cx="1195134" cy="767371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078">
            <a:off x="10412333" y="4434553"/>
            <a:ext cx="1563811" cy="156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2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The Danish Agricultural Agency/ Copenhagen </a:t>
            </a:r>
            <a:r>
              <a:rPr lang="da-DK" dirty="0" err="1"/>
              <a:t>Cultural</a:t>
            </a:r>
            <a:r>
              <a:rPr lang="da-DK" dirty="0"/>
              <a:t> Night 2017 – </a:t>
            </a:r>
            <a:r>
              <a:rPr lang="da-DK" dirty="0" err="1"/>
              <a:t>Together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plants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13</a:t>
            </a:fld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80589" y="620688"/>
            <a:ext cx="10886431" cy="1152128"/>
          </a:xfrm>
        </p:spPr>
        <p:txBody>
          <a:bodyPr/>
          <a:lstStyle/>
          <a:p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CULTURAL NIGHT 2017</a:t>
            </a:r>
            <a:r>
              <a:rPr lang="da-DK" sz="3600" dirty="0"/>
              <a:t> </a:t>
            </a:r>
            <a:br>
              <a:rPr lang="da-DK" sz="3600" dirty="0"/>
            </a:br>
            <a:r>
              <a:rPr lang="da-DK" sz="2000" b="0" dirty="0"/>
              <a:t>TOGETHER WE ENSURE HEALTHY PLANTS</a:t>
            </a:r>
            <a:br>
              <a:rPr lang="da-DK" sz="3600" dirty="0"/>
            </a:br>
            <a:r>
              <a:rPr lang="da-DK" sz="3600" b="0" dirty="0">
                <a:solidFill>
                  <a:schemeClr val="bg1">
                    <a:lumMod val="65000"/>
                  </a:schemeClr>
                </a:solidFill>
              </a:rPr>
              <a:t>MATERIALS</a:t>
            </a:r>
            <a:endParaRPr lang="da-DK" sz="32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kstfelt 13"/>
          <p:cNvSpPr txBox="1"/>
          <p:nvPr/>
        </p:nvSpPr>
        <p:spPr>
          <a:xfrm>
            <a:off x="716351" y="1859586"/>
            <a:ext cx="8640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Activity </a:t>
            </a:r>
            <a:r>
              <a:rPr lang="da-DK" sz="900" dirty="0" err="1"/>
              <a:t>booklet</a:t>
            </a:r>
            <a:endParaRPr lang="da-DK" sz="900" dirty="0"/>
          </a:p>
        </p:txBody>
      </p:sp>
      <p:sp>
        <p:nvSpPr>
          <p:cNvPr id="15" name="Tekstfelt 14"/>
          <p:cNvSpPr txBox="1"/>
          <p:nvPr/>
        </p:nvSpPr>
        <p:spPr>
          <a:xfrm>
            <a:off x="4128972" y="1859586"/>
            <a:ext cx="81331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Memory </a:t>
            </a:r>
            <a:r>
              <a:rPr lang="da-DK" sz="900" dirty="0" err="1"/>
              <a:t>cards</a:t>
            </a:r>
            <a:endParaRPr lang="da-DK" sz="900" dirty="0"/>
          </a:p>
        </p:txBody>
      </p:sp>
      <p:sp>
        <p:nvSpPr>
          <p:cNvPr id="16" name="Tekstfelt 15"/>
          <p:cNvSpPr txBox="1"/>
          <p:nvPr/>
        </p:nvSpPr>
        <p:spPr>
          <a:xfrm>
            <a:off x="7624576" y="4797152"/>
            <a:ext cx="8640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Magneter</a:t>
            </a:r>
          </a:p>
        </p:txBody>
      </p:sp>
      <p:sp>
        <p:nvSpPr>
          <p:cNvPr id="18" name="Tekstfelt 17"/>
          <p:cNvSpPr txBox="1"/>
          <p:nvPr/>
        </p:nvSpPr>
        <p:spPr>
          <a:xfrm>
            <a:off x="7624576" y="1844824"/>
            <a:ext cx="1512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Flip flap </a:t>
            </a: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9" y="2090083"/>
            <a:ext cx="2823083" cy="19996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1" y="4221088"/>
            <a:ext cx="2823083" cy="19996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73" y="2052400"/>
            <a:ext cx="2880320" cy="20131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73" y="4196582"/>
            <a:ext cx="2880320" cy="20131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10" y="2066489"/>
            <a:ext cx="1778466" cy="25146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935">
            <a:off x="9642265" y="2458344"/>
            <a:ext cx="1959307" cy="1959307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868" y="4984681"/>
            <a:ext cx="1925136" cy="1236091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80" y="4993412"/>
            <a:ext cx="1925136" cy="12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61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882615"/>
            <a:ext cx="1968726" cy="4922649"/>
          </a:xfrm>
          <a:prstGeom prst="rect">
            <a:avLst/>
          </a:prstGeom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/The Danish Agricultural Agency/ Copenhagen </a:t>
            </a:r>
            <a:r>
              <a:rPr lang="da-DK" dirty="0" err="1"/>
              <a:t>Cultural</a:t>
            </a:r>
            <a:r>
              <a:rPr lang="da-DK" dirty="0"/>
              <a:t> Night 2017 – </a:t>
            </a:r>
            <a:r>
              <a:rPr lang="da-DK" dirty="0" err="1"/>
              <a:t>Together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plants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14</a:t>
            </a:fld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80589" y="620688"/>
            <a:ext cx="10886431" cy="1152128"/>
          </a:xfrm>
        </p:spPr>
        <p:txBody>
          <a:bodyPr/>
          <a:lstStyle/>
          <a:p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CULTURAL NIGHT 2017</a:t>
            </a:r>
            <a:r>
              <a:rPr lang="da-DK" sz="3600" dirty="0"/>
              <a:t> </a:t>
            </a:r>
            <a:br>
              <a:rPr lang="da-DK" sz="3600" dirty="0"/>
            </a:br>
            <a:r>
              <a:rPr lang="da-DK" sz="2000" b="0" dirty="0"/>
              <a:t>TOGETHER WE ENSURE HEALTHY PLANTS</a:t>
            </a:r>
            <a:br>
              <a:rPr lang="da-DK" sz="3600" dirty="0"/>
            </a:br>
            <a:r>
              <a:rPr lang="da-DK" sz="3600" b="0" dirty="0">
                <a:solidFill>
                  <a:schemeClr val="bg1">
                    <a:lumMod val="65000"/>
                  </a:schemeClr>
                </a:solidFill>
              </a:rPr>
              <a:t>MATERIALS</a:t>
            </a:r>
            <a:endParaRPr lang="da-DK" sz="32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kstfelt 13"/>
          <p:cNvSpPr txBox="1"/>
          <p:nvPr/>
        </p:nvSpPr>
        <p:spPr>
          <a:xfrm>
            <a:off x="716351" y="1859586"/>
            <a:ext cx="8640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Bug-dart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-719223" y="3412606"/>
            <a:ext cx="57255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 err="1"/>
              <a:t>Faktaark</a:t>
            </a:r>
            <a:endParaRPr lang="da-DK" sz="900" dirty="0"/>
          </a:p>
        </p:txBody>
      </p:sp>
      <p:sp>
        <p:nvSpPr>
          <p:cNvPr id="18" name="Tekstfelt 17"/>
          <p:cNvSpPr txBox="1"/>
          <p:nvPr/>
        </p:nvSpPr>
        <p:spPr>
          <a:xfrm>
            <a:off x="7631089" y="1881520"/>
            <a:ext cx="1278379" cy="143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Beach flag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0" y="2060848"/>
            <a:ext cx="3577861" cy="3585571"/>
          </a:xfrm>
          <a:prstGeom prst="rect">
            <a:avLst/>
          </a:prstGeom>
        </p:spPr>
      </p:pic>
      <p:sp>
        <p:nvSpPr>
          <p:cNvPr id="26" name="Tekstfelt 25"/>
          <p:cNvSpPr txBox="1"/>
          <p:nvPr/>
        </p:nvSpPr>
        <p:spPr>
          <a:xfrm>
            <a:off x="5284559" y="1847582"/>
            <a:ext cx="7920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 err="1"/>
              <a:t>Signs</a:t>
            </a:r>
            <a:endParaRPr lang="da-DK" sz="9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59" y="3284984"/>
            <a:ext cx="1656183" cy="118356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60" y="4549697"/>
            <a:ext cx="1656183" cy="1183559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33" y="2032123"/>
            <a:ext cx="1655091" cy="1182780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-2332151" y="2988440"/>
            <a:ext cx="926550" cy="119127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27" name="Rektangel 26"/>
          <p:cNvSpPr/>
          <p:nvPr/>
        </p:nvSpPr>
        <p:spPr>
          <a:xfrm>
            <a:off x="-2332151" y="4323735"/>
            <a:ext cx="926550" cy="119127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28" name="Rektangel 27"/>
          <p:cNvSpPr/>
          <p:nvPr/>
        </p:nvSpPr>
        <p:spPr>
          <a:xfrm>
            <a:off x="-1226112" y="3589990"/>
            <a:ext cx="926550" cy="119127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29" name="Rektangel 28"/>
          <p:cNvSpPr/>
          <p:nvPr/>
        </p:nvSpPr>
        <p:spPr>
          <a:xfrm>
            <a:off x="-1226112" y="4919374"/>
            <a:ext cx="926550" cy="119127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30" name="Rektangel 29"/>
          <p:cNvSpPr/>
          <p:nvPr/>
        </p:nvSpPr>
        <p:spPr>
          <a:xfrm>
            <a:off x="-2324644" y="5659030"/>
            <a:ext cx="926550" cy="119127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4097221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1197868" y="6398800"/>
            <a:ext cx="5652000" cy="201461"/>
          </a:xfrm>
        </p:spPr>
        <p:txBody>
          <a:bodyPr/>
          <a:lstStyle/>
          <a:p>
            <a:r>
              <a:rPr lang="da-DK" dirty="0"/>
              <a:t>/ The Danish Agricultural Agency/ Copenhagen </a:t>
            </a:r>
            <a:r>
              <a:rPr lang="da-DK" dirty="0" err="1"/>
              <a:t>Cultural</a:t>
            </a:r>
            <a:r>
              <a:rPr lang="da-DK" dirty="0"/>
              <a:t> Night 2017 – </a:t>
            </a:r>
            <a:r>
              <a:rPr lang="da-DK" dirty="0" err="1"/>
              <a:t>Together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plants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15</a:t>
            </a:fld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51517" y="620688"/>
            <a:ext cx="10886431" cy="1152128"/>
          </a:xfrm>
        </p:spPr>
        <p:txBody>
          <a:bodyPr/>
          <a:lstStyle/>
          <a:p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CULTURAL NIGHT 2017</a:t>
            </a:r>
            <a:r>
              <a:rPr lang="da-DK" sz="3600" dirty="0"/>
              <a:t> </a:t>
            </a:r>
            <a:r>
              <a:rPr lang="da-DK" sz="2000" b="0" dirty="0"/>
              <a:t>TOGETHER WE ENSURE HEALTHY PLANTS</a:t>
            </a:r>
            <a:br>
              <a:rPr lang="da-DK" sz="3600" dirty="0"/>
            </a:br>
            <a:r>
              <a:rPr lang="da-DK" sz="3600" b="0" dirty="0">
                <a:solidFill>
                  <a:schemeClr val="bg1">
                    <a:lumMod val="65000"/>
                  </a:schemeClr>
                </a:solidFill>
              </a:rPr>
              <a:t>SOCIAL MEDIA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1413892" y="2060848"/>
            <a:ext cx="252028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Facebook og Twitter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8502507" y="4130970"/>
            <a:ext cx="186641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 err="1"/>
              <a:t>Linkedin</a:t>
            </a:r>
            <a:endParaRPr lang="da-DK" sz="900" dirty="0"/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68" y="4034226"/>
            <a:ext cx="257131" cy="257131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755" y="1892614"/>
            <a:ext cx="311129" cy="311129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1" y="1802851"/>
            <a:ext cx="474021" cy="474021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375" y="3911287"/>
            <a:ext cx="549090" cy="230892"/>
          </a:xfrm>
          <a:prstGeom prst="rect">
            <a:avLst/>
          </a:prstGeom>
        </p:spPr>
      </p:pic>
      <p:sp>
        <p:nvSpPr>
          <p:cNvPr id="28" name="Tekstfelt 27"/>
          <p:cNvSpPr txBox="1"/>
          <p:nvPr/>
        </p:nvSpPr>
        <p:spPr>
          <a:xfrm>
            <a:off x="-1366572" y="4005064"/>
            <a:ext cx="165618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 err="1"/>
              <a:t>Youtube</a:t>
            </a:r>
            <a:endParaRPr lang="da-DK" sz="9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791" y="4363365"/>
            <a:ext cx="2364117" cy="12466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kulturnat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557" y="2284268"/>
            <a:ext cx="4979261" cy="280091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1866712"/>
            <a:ext cx="1990836" cy="19908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2199347"/>
            <a:ext cx="2118725" cy="28709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80" y="1743945"/>
            <a:ext cx="474021" cy="474021"/>
          </a:xfrm>
          <a:prstGeom prst="rect">
            <a:avLst/>
          </a:prstGeom>
        </p:spPr>
      </p:pic>
      <p:sp>
        <p:nvSpPr>
          <p:cNvPr id="22" name="Tekstfelt 21"/>
          <p:cNvSpPr txBox="1"/>
          <p:nvPr/>
        </p:nvSpPr>
        <p:spPr>
          <a:xfrm>
            <a:off x="6296670" y="2002960"/>
            <a:ext cx="252028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Facebook </a:t>
            </a:r>
          </a:p>
        </p:txBody>
      </p:sp>
    </p:spTree>
    <p:extLst>
      <p:ext uri="{BB962C8B-B14F-4D97-AF65-F5344CB8AC3E}">
        <p14:creationId xmlns:p14="http://schemas.microsoft.com/office/powerpoint/2010/main" val="35808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/>
          <p:cNvSpPr/>
          <p:nvPr/>
        </p:nvSpPr>
        <p:spPr>
          <a:xfrm>
            <a:off x="93639" y="6003457"/>
            <a:ext cx="5496717" cy="10979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/ The Danish Agricultural Agency/ Copenhagen </a:t>
            </a:r>
            <a:r>
              <a:rPr lang="da-DK" dirty="0" err="1"/>
              <a:t>Cultural</a:t>
            </a:r>
            <a:r>
              <a:rPr lang="da-DK" dirty="0"/>
              <a:t> Night 2017 – </a:t>
            </a:r>
            <a:r>
              <a:rPr lang="da-DK" dirty="0" err="1"/>
              <a:t>Together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plants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16</a:t>
            </a:fld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93812" y="619908"/>
            <a:ext cx="10886431" cy="1008112"/>
          </a:xfrm>
        </p:spPr>
        <p:txBody>
          <a:bodyPr/>
          <a:lstStyle/>
          <a:p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CULTURAL NIGHT 2017</a:t>
            </a:r>
            <a:r>
              <a:rPr lang="da-DK" sz="3600" dirty="0"/>
              <a:t> </a:t>
            </a:r>
            <a:r>
              <a:rPr lang="da-DK" sz="2000" b="0" dirty="0"/>
              <a:t>TOGETHER WE ENSURE HEALTHY PLANTS</a:t>
            </a:r>
            <a:r>
              <a:rPr lang="da-DK" sz="3600" b="0" dirty="0"/>
              <a:t> </a:t>
            </a:r>
            <a:br>
              <a:rPr lang="da-DK" sz="3600" b="0" dirty="0"/>
            </a:br>
            <a:r>
              <a:rPr lang="da-DK" sz="3600" b="0" dirty="0">
                <a:solidFill>
                  <a:schemeClr val="bg1">
                    <a:lumMod val="65000"/>
                  </a:schemeClr>
                </a:solidFill>
              </a:rPr>
              <a:t>INTERNAL COMMUNICATION</a:t>
            </a:r>
          </a:p>
        </p:txBody>
      </p:sp>
      <p:sp>
        <p:nvSpPr>
          <p:cNvPr id="26" name="Tekstfelt 25"/>
          <p:cNvSpPr txBox="1"/>
          <p:nvPr/>
        </p:nvSpPr>
        <p:spPr>
          <a:xfrm>
            <a:off x="708979" y="1806256"/>
            <a:ext cx="22322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Intranet news</a:t>
            </a:r>
          </a:p>
        </p:txBody>
      </p:sp>
      <p:sp>
        <p:nvSpPr>
          <p:cNvPr id="28" name="Tekstfelt 27"/>
          <p:cNvSpPr txBox="1"/>
          <p:nvPr/>
        </p:nvSpPr>
        <p:spPr>
          <a:xfrm>
            <a:off x="7396934" y="1806069"/>
            <a:ext cx="211427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Posters for </a:t>
            </a:r>
            <a:r>
              <a:rPr lang="da-DK" sz="900" dirty="0" err="1"/>
              <a:t>use</a:t>
            </a:r>
            <a:r>
              <a:rPr lang="da-DK" sz="900" dirty="0"/>
              <a:t> in house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780" y="1994356"/>
            <a:ext cx="2872696" cy="40091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8" y="1994356"/>
            <a:ext cx="2872697" cy="40091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56" y="1994355"/>
            <a:ext cx="2814690" cy="398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58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45" y="2022509"/>
            <a:ext cx="2708003" cy="2031003"/>
          </a:xfrm>
          <a:prstGeom prst="rect">
            <a:avLst/>
          </a:prstGeom>
        </p:spPr>
      </p:pic>
      <p:sp>
        <p:nvSpPr>
          <p:cNvPr id="22" name="Rektangel 21"/>
          <p:cNvSpPr/>
          <p:nvPr/>
        </p:nvSpPr>
        <p:spPr>
          <a:xfrm>
            <a:off x="93639" y="6003457"/>
            <a:ext cx="5496717" cy="10979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/ The Danish Agricultural Agency/ Copenhagen </a:t>
            </a:r>
            <a:r>
              <a:rPr lang="da-DK" dirty="0" err="1"/>
              <a:t>Cultural</a:t>
            </a:r>
            <a:r>
              <a:rPr lang="da-DK" dirty="0"/>
              <a:t> Night 2017 – </a:t>
            </a:r>
            <a:r>
              <a:rPr lang="da-DK" dirty="0" err="1"/>
              <a:t>Together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plants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17</a:t>
            </a:fld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93812" y="619908"/>
            <a:ext cx="10886431" cy="1008112"/>
          </a:xfrm>
        </p:spPr>
        <p:txBody>
          <a:bodyPr/>
          <a:lstStyle/>
          <a:p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CULTURAL NIGHT 2017</a:t>
            </a:r>
            <a:r>
              <a:rPr lang="da-DK" sz="3600" dirty="0"/>
              <a:t> </a:t>
            </a:r>
            <a:r>
              <a:rPr lang="da-DK" sz="2000" b="0" dirty="0"/>
              <a:t>TOGETHER WE ENSURE HEALTHY PLANTS</a:t>
            </a:r>
            <a:r>
              <a:rPr lang="da-DK" sz="3600" b="0" dirty="0"/>
              <a:t> </a:t>
            </a:r>
            <a:br>
              <a:rPr lang="da-DK" sz="3600" b="0" dirty="0"/>
            </a:br>
            <a:r>
              <a:rPr lang="da-DK" sz="3600" b="0" dirty="0">
                <a:solidFill>
                  <a:schemeClr val="bg1">
                    <a:lumMod val="65000"/>
                  </a:schemeClr>
                </a:solidFill>
              </a:rPr>
              <a:t>COPENHAGEN </a:t>
            </a:r>
          </a:p>
        </p:txBody>
      </p:sp>
      <p:sp>
        <p:nvSpPr>
          <p:cNvPr id="26" name="Tekstfelt 25"/>
          <p:cNvSpPr txBox="1"/>
          <p:nvPr/>
        </p:nvSpPr>
        <p:spPr>
          <a:xfrm>
            <a:off x="765820" y="1844824"/>
            <a:ext cx="22322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Kulturnatten.dk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1" y="2022510"/>
            <a:ext cx="3812847" cy="27026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1" y="4883231"/>
            <a:ext cx="3812848" cy="6787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61" y="4195038"/>
            <a:ext cx="2097730" cy="180842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15" y="4195037"/>
            <a:ext cx="3068219" cy="180842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8" y="2022509"/>
            <a:ext cx="3255193" cy="20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99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39" y="3647851"/>
            <a:ext cx="3451359" cy="1941389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1772816"/>
            <a:ext cx="3618326" cy="2035309"/>
          </a:xfrm>
          <a:prstGeom prst="rect">
            <a:avLst/>
          </a:prstGeom>
        </p:spPr>
      </p:pic>
      <p:sp>
        <p:nvSpPr>
          <p:cNvPr id="22" name="Rektangel 21"/>
          <p:cNvSpPr/>
          <p:nvPr/>
        </p:nvSpPr>
        <p:spPr>
          <a:xfrm>
            <a:off x="93639" y="6003457"/>
            <a:ext cx="5496717" cy="10979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/ The Danish Agricultural Agency/ Copenhagen </a:t>
            </a:r>
            <a:r>
              <a:rPr lang="da-DK" dirty="0" err="1"/>
              <a:t>Cultural</a:t>
            </a:r>
            <a:r>
              <a:rPr lang="da-DK" dirty="0"/>
              <a:t> Night 2017 – </a:t>
            </a:r>
            <a:r>
              <a:rPr lang="da-DK" dirty="0" err="1"/>
              <a:t>Together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plants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18</a:t>
            </a:fld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93812" y="619908"/>
            <a:ext cx="10886431" cy="1008112"/>
          </a:xfrm>
        </p:spPr>
        <p:txBody>
          <a:bodyPr/>
          <a:lstStyle/>
          <a:p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CULTURAL NIGHT 2017</a:t>
            </a:r>
            <a:r>
              <a:rPr lang="da-DK" sz="3600" dirty="0"/>
              <a:t> </a:t>
            </a:r>
            <a:r>
              <a:rPr lang="da-DK" sz="2000" b="0" dirty="0"/>
              <a:t>TOGETHER WE ENSURE HEALTHY PLANTS</a:t>
            </a:r>
            <a:r>
              <a:rPr lang="da-DK" sz="3600" b="0" dirty="0"/>
              <a:t> </a:t>
            </a:r>
            <a:br>
              <a:rPr lang="da-DK" sz="3600" b="0" dirty="0"/>
            </a:br>
            <a:r>
              <a:rPr lang="da-DK" sz="3600" b="0" dirty="0">
                <a:solidFill>
                  <a:schemeClr val="bg1">
                    <a:lumMod val="65000"/>
                  </a:schemeClr>
                </a:solidFill>
              </a:rPr>
              <a:t>COPENHAGEN 2017</a:t>
            </a: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83" y="1766036"/>
            <a:ext cx="2606381" cy="204444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57" y="3799119"/>
            <a:ext cx="3483381" cy="1959402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3" y="1747538"/>
            <a:ext cx="2390611" cy="2953108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37" y="4424101"/>
            <a:ext cx="2172906" cy="1669196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934" y="1778021"/>
            <a:ext cx="3023048" cy="316159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628" y="1555788"/>
            <a:ext cx="2376518" cy="1336791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934" y="4797152"/>
            <a:ext cx="2268313" cy="1369707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19" y="5085184"/>
            <a:ext cx="1645017" cy="11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69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Results</a:t>
            </a:r>
            <a:endParaRPr lang="da-DK" dirty="0"/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4000 </a:t>
            </a:r>
            <a:r>
              <a:rPr lang="da-DK" dirty="0" err="1"/>
              <a:t>visitors</a:t>
            </a:r>
            <a:r>
              <a:rPr lang="da-DK" dirty="0"/>
              <a:t> in Copenhagen </a:t>
            </a:r>
            <a:r>
              <a:rPr lang="da-DK" dirty="0" err="1"/>
              <a:t>Culture</a:t>
            </a:r>
            <a:r>
              <a:rPr lang="da-DK" dirty="0"/>
              <a:t> Night, </a:t>
            </a:r>
            <a:r>
              <a:rPr lang="da-DK" dirty="0" err="1"/>
              <a:t>October</a:t>
            </a:r>
            <a:r>
              <a:rPr lang="da-DK" dirty="0"/>
              <a:t> 13, 2017</a:t>
            </a:r>
            <a:br>
              <a:rPr lang="da-DK" dirty="0"/>
            </a:b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/>
              <a:t>Good </a:t>
            </a:r>
            <a:r>
              <a:rPr lang="da-DK" dirty="0" err="1"/>
              <a:t>dialogue</a:t>
            </a:r>
            <a:r>
              <a:rPr lang="da-DK" dirty="0"/>
              <a:t> with the public </a:t>
            </a:r>
            <a:r>
              <a:rPr lang="da-DK" dirty="0" err="1"/>
              <a:t>who</a:t>
            </a:r>
            <a:r>
              <a:rPr lang="da-DK" dirty="0"/>
              <a:t> </a:t>
            </a:r>
            <a:r>
              <a:rPr lang="da-DK" dirty="0" err="1"/>
              <a:t>showed</a:t>
            </a:r>
            <a:r>
              <a:rPr lang="da-DK" dirty="0"/>
              <a:t> </a:t>
            </a:r>
            <a:r>
              <a:rPr lang="da-DK" dirty="0" err="1"/>
              <a:t>great</a:t>
            </a:r>
            <a:r>
              <a:rPr lang="da-DK" dirty="0"/>
              <a:t> </a:t>
            </a:r>
            <a:r>
              <a:rPr lang="da-DK" dirty="0" err="1"/>
              <a:t>interest</a:t>
            </a:r>
            <a:r>
              <a:rPr lang="da-DK" dirty="0"/>
              <a:t> in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materials</a:t>
            </a:r>
            <a:r>
              <a:rPr lang="da-DK" dirty="0"/>
              <a:t> and </a:t>
            </a:r>
            <a:r>
              <a:rPr lang="da-DK" dirty="0" err="1"/>
              <a:t>activities</a:t>
            </a:r>
            <a:r>
              <a:rPr lang="da-DK" dirty="0"/>
              <a:t>: Activity </a:t>
            </a:r>
            <a:r>
              <a:rPr lang="da-DK" dirty="0" err="1"/>
              <a:t>books</a:t>
            </a:r>
            <a:r>
              <a:rPr lang="da-DK" dirty="0"/>
              <a:t> for </a:t>
            </a:r>
            <a:r>
              <a:rPr lang="da-DK" dirty="0" err="1"/>
              <a:t>children</a:t>
            </a:r>
            <a:r>
              <a:rPr lang="da-DK" dirty="0"/>
              <a:t>, magnets, </a:t>
            </a:r>
            <a:r>
              <a:rPr lang="da-DK" dirty="0" err="1"/>
              <a:t>postcards</a:t>
            </a:r>
            <a:r>
              <a:rPr lang="da-DK" dirty="0"/>
              <a:t>, </a:t>
            </a:r>
            <a:r>
              <a:rPr lang="da-DK" dirty="0" err="1"/>
              <a:t>luggage</a:t>
            </a:r>
            <a:r>
              <a:rPr lang="da-DK" dirty="0"/>
              <a:t> tags and </a:t>
            </a:r>
            <a:r>
              <a:rPr lang="da-DK" dirty="0" err="1"/>
              <a:t>fact</a:t>
            </a:r>
            <a:r>
              <a:rPr lang="da-DK" dirty="0"/>
              <a:t> </a:t>
            </a:r>
            <a:r>
              <a:rPr lang="da-DK" dirty="0" err="1"/>
              <a:t>sheets</a:t>
            </a: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The </a:t>
            </a:r>
            <a:r>
              <a:rPr lang="da-DK" dirty="0" err="1"/>
              <a:t>messages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spread</a:t>
            </a:r>
            <a:r>
              <a:rPr lang="da-DK" dirty="0"/>
              <a:t> </a:t>
            </a:r>
            <a:r>
              <a:rPr lang="da-DK" dirty="0" err="1"/>
              <a:t>through</a:t>
            </a:r>
            <a:r>
              <a:rPr lang="da-DK" dirty="0"/>
              <a:t> social </a:t>
            </a:r>
            <a:r>
              <a:rPr lang="da-DK" dirty="0" err="1"/>
              <a:t>such</a:t>
            </a:r>
            <a:r>
              <a:rPr lang="da-DK" dirty="0"/>
              <a:t> as Facebook, Twitter, </a:t>
            </a:r>
            <a:r>
              <a:rPr lang="da-DK" dirty="0" err="1"/>
              <a:t>Linkedin</a:t>
            </a:r>
            <a:r>
              <a:rPr lang="da-DK" dirty="0"/>
              <a:t> and YouTube</a:t>
            </a:r>
            <a:br>
              <a:rPr lang="da-DK" dirty="0"/>
            </a:b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/ The Danish Agricultural Agency/ Copenhagen </a:t>
            </a:r>
            <a:r>
              <a:rPr lang="da-DK" dirty="0" err="1"/>
              <a:t>Cultural</a:t>
            </a:r>
            <a:r>
              <a:rPr lang="da-DK" dirty="0"/>
              <a:t> Night 2017 – </a:t>
            </a:r>
            <a:r>
              <a:rPr lang="da-DK" dirty="0" err="1"/>
              <a:t>Together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plants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19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5991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9403252" cy="209684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da-DK" dirty="0"/>
              <a:t>Bugs in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luggage</a:t>
            </a:r>
            <a:r>
              <a:rPr lang="da-DK" dirty="0"/>
              <a:t>?</a:t>
            </a: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/ Landbrugs- og Fiskeristyrelsen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55945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49288" y="323030"/>
            <a:ext cx="10888662" cy="862732"/>
          </a:xfrm>
        </p:spPr>
        <p:txBody>
          <a:bodyPr/>
          <a:lstStyle/>
          <a:p>
            <a:r>
              <a:rPr lang="da-DK" dirty="0"/>
              <a:t>Purpose</a:t>
            </a:r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draw attention to the Agency's work on plant health</a:t>
            </a:r>
            <a:r>
              <a:rPr lang="da-DK" sz="2800" dirty="0"/>
              <a:t> </a:t>
            </a:r>
            <a:br>
              <a:rPr lang="da-DK" sz="2800" dirty="0"/>
            </a:b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get public to help us keep quarantine pests out of Denmark by raising awareness of the plant health risk by mowing plants among countries</a:t>
            </a:r>
            <a:br>
              <a:rPr lang="da-DK" sz="2800" dirty="0"/>
            </a:br>
            <a:endParaRPr lang="da-DK" sz="2800" dirty="0"/>
          </a:p>
          <a:p>
            <a:endParaRPr lang="da-DK" sz="2800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/>
              <a:t>/ The Danish Agricultural Agency/ Copenhagen </a:t>
            </a:r>
            <a:r>
              <a:rPr lang="da-DK" dirty="0" err="1"/>
              <a:t>Airport</a:t>
            </a:r>
            <a:r>
              <a:rPr lang="da-DK" dirty="0"/>
              <a:t> and Metro 2017 – </a:t>
            </a:r>
            <a:r>
              <a:rPr lang="da-DK" dirty="0" err="1"/>
              <a:t>Campaign</a:t>
            </a:r>
            <a:r>
              <a:rPr lang="da-DK" dirty="0"/>
              <a:t> - Bugs in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luggage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3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335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Activities</a:t>
            </a:r>
            <a:r>
              <a:rPr lang="da-DK" dirty="0"/>
              <a:t> and </a:t>
            </a:r>
            <a:r>
              <a:rPr lang="da-DK" dirty="0" err="1"/>
              <a:t>results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Information </a:t>
            </a:r>
            <a:r>
              <a:rPr lang="da-DK" sz="2800" dirty="0" err="1"/>
              <a:t>about</a:t>
            </a:r>
            <a:r>
              <a:rPr lang="da-DK" sz="2800" dirty="0"/>
              <a:t> the </a:t>
            </a:r>
            <a:r>
              <a:rPr lang="da-DK" sz="2800" dirty="0" err="1"/>
              <a:t>risk</a:t>
            </a:r>
            <a:r>
              <a:rPr lang="da-DK" sz="2800" dirty="0"/>
              <a:t> by </a:t>
            </a:r>
            <a:r>
              <a:rPr lang="da-DK" sz="2800" dirty="0" err="1"/>
              <a:t>taking</a:t>
            </a:r>
            <a:r>
              <a:rPr lang="da-DK" sz="2800" dirty="0"/>
              <a:t> </a:t>
            </a:r>
            <a:r>
              <a:rPr lang="da-DK" sz="2800" dirty="0" err="1"/>
              <a:t>plants</a:t>
            </a:r>
            <a:r>
              <a:rPr lang="da-DK" sz="2800" dirty="0"/>
              <a:t> with </a:t>
            </a:r>
            <a:r>
              <a:rPr lang="da-DK" sz="2800" dirty="0" err="1"/>
              <a:t>you</a:t>
            </a:r>
            <a:r>
              <a:rPr lang="da-DK" sz="2800" dirty="0"/>
              <a:t> at home </a:t>
            </a:r>
            <a:r>
              <a:rPr lang="da-DK" sz="2800" dirty="0" err="1"/>
              <a:t>when</a:t>
            </a:r>
            <a:r>
              <a:rPr lang="da-DK" sz="2800" dirty="0"/>
              <a:t> </a:t>
            </a:r>
            <a:r>
              <a:rPr lang="da-DK" sz="2800" dirty="0" err="1"/>
              <a:t>you</a:t>
            </a:r>
            <a:r>
              <a:rPr lang="da-DK" sz="2800" dirty="0"/>
              <a:t> </a:t>
            </a:r>
            <a:r>
              <a:rPr lang="da-DK" sz="2800" dirty="0" err="1"/>
              <a:t>are</a:t>
            </a:r>
            <a:r>
              <a:rPr lang="da-DK" sz="2800" dirty="0"/>
              <a:t> </a:t>
            </a:r>
            <a:r>
              <a:rPr lang="da-DK" sz="2800" dirty="0" err="1"/>
              <a:t>travelling</a:t>
            </a:r>
            <a:r>
              <a:rPr lang="da-DK" sz="2800" dirty="0"/>
              <a:t> and information </a:t>
            </a:r>
            <a:r>
              <a:rPr lang="da-DK" sz="2800" dirty="0" err="1"/>
              <a:t>about</a:t>
            </a:r>
            <a:r>
              <a:rPr lang="da-DK" sz="2800" dirty="0"/>
              <a:t> </a:t>
            </a:r>
            <a:r>
              <a:rPr lang="da-DK" sz="2800" dirty="0" err="1"/>
              <a:t>luggage</a:t>
            </a:r>
            <a:r>
              <a:rPr lang="da-DK" sz="2800" dirty="0"/>
              <a:t> </a:t>
            </a:r>
            <a:r>
              <a:rPr lang="da-DK" sz="2800" dirty="0" err="1"/>
              <a:t>rules</a:t>
            </a:r>
            <a:r>
              <a:rPr lang="da-DK" sz="2800" dirty="0"/>
              <a:t> for </a:t>
            </a:r>
            <a:r>
              <a:rPr lang="da-DK" sz="2800" dirty="0" err="1"/>
              <a:t>importing</a:t>
            </a:r>
            <a:r>
              <a:rPr lang="da-DK" sz="2800" dirty="0"/>
              <a:t> </a:t>
            </a:r>
            <a:r>
              <a:rPr lang="da-DK" sz="2800" dirty="0" err="1"/>
              <a:t>plants</a:t>
            </a:r>
            <a:r>
              <a:rPr lang="da-DK" sz="2800" dirty="0"/>
              <a:t> and plant products</a:t>
            </a:r>
            <a:br>
              <a:rPr lang="da-DK" sz="2800" dirty="0"/>
            </a:b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Event: </a:t>
            </a:r>
            <a:r>
              <a:rPr lang="en-US" sz="2800" dirty="0"/>
              <a:t>Dialogue with public at Copenhagen Airport and the metro, and distribution of postcards and luggage tags (about 1000 people reached / 3000 postcards distributed)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Media </a:t>
            </a:r>
            <a:r>
              <a:rPr lang="da-DK" sz="2800" dirty="0" err="1"/>
              <a:t>efforts</a:t>
            </a:r>
            <a:r>
              <a:rPr lang="da-DK" sz="2800" dirty="0"/>
              <a:t>: </a:t>
            </a:r>
            <a:r>
              <a:rPr lang="da-DK" sz="2800" dirty="0" err="1"/>
              <a:t>Coverage</a:t>
            </a:r>
            <a:r>
              <a:rPr lang="da-DK" sz="2800" dirty="0"/>
              <a:t> of the </a:t>
            </a:r>
            <a:r>
              <a:rPr lang="da-DK" sz="2800" dirty="0" err="1"/>
              <a:t>message</a:t>
            </a:r>
            <a:r>
              <a:rPr lang="da-DK" sz="2800" dirty="0"/>
              <a:t> on TV (TV2 Lorry) and </a:t>
            </a:r>
            <a:r>
              <a:rPr lang="da-DK" sz="2800" dirty="0" err="1"/>
              <a:t>many</a:t>
            </a:r>
            <a:r>
              <a:rPr lang="da-DK" sz="2800" dirty="0"/>
              <a:t> of the major </a:t>
            </a:r>
            <a:r>
              <a:rPr lang="da-DK" sz="2800" dirty="0" err="1"/>
              <a:t>nationwide</a:t>
            </a:r>
            <a:r>
              <a:rPr lang="da-DK" sz="2800" dirty="0"/>
              <a:t> media online </a:t>
            </a:r>
            <a:r>
              <a:rPr lang="da-DK" sz="2800" dirty="0" err="1"/>
              <a:t>channels</a:t>
            </a:r>
            <a:r>
              <a:rPr lang="da-DK" sz="2800" dirty="0"/>
              <a:t>: DR.dk, TV2.dk, JP.dk, EB.dk, BT.dk, etc. </a:t>
            </a:r>
            <a:endParaRPr lang="da-DK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Social Media: </a:t>
            </a:r>
            <a:r>
              <a:rPr lang="en-US" sz="2800" dirty="0"/>
              <a:t>Spread the message through Facebook, YouTube, Twitter and </a:t>
            </a:r>
            <a:r>
              <a:rPr lang="en-US" sz="2800" dirty="0" err="1"/>
              <a:t>Linkedin</a:t>
            </a:r>
            <a:r>
              <a:rPr lang="en-US" sz="2800" dirty="0"/>
              <a:t> (total 35,000 views)</a:t>
            </a:r>
            <a:br>
              <a:rPr lang="da-DK" sz="2800" dirty="0"/>
            </a:b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br>
              <a:rPr lang="da-DK" sz="1600" dirty="0"/>
            </a:br>
            <a:endParaRPr lang="da-DK" sz="1600" dirty="0"/>
          </a:p>
          <a:p>
            <a:endParaRPr lang="da-DK" sz="400" dirty="0"/>
          </a:p>
          <a:p>
            <a:r>
              <a:rPr lang="da-DK" sz="2800" dirty="0"/>
              <a:t> 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691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1" y="1484785"/>
            <a:ext cx="3630388" cy="1966460"/>
          </a:xfrm>
          <a:prstGeom prst="rect">
            <a:avLst/>
          </a:prstGeom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1148399" y="6398800"/>
            <a:ext cx="5652000" cy="201461"/>
          </a:xfrm>
        </p:spPr>
        <p:txBody>
          <a:bodyPr/>
          <a:lstStyle/>
          <a:p>
            <a:r>
              <a:rPr lang="da-DK" dirty="0"/>
              <a:t>The Danish Agricultural Agency/ Copenhagen </a:t>
            </a:r>
            <a:r>
              <a:rPr lang="da-DK" dirty="0" err="1"/>
              <a:t>Airport</a:t>
            </a:r>
            <a:r>
              <a:rPr lang="da-DK" dirty="0"/>
              <a:t> and Metro 2017 – </a:t>
            </a:r>
            <a:r>
              <a:rPr lang="da-DK" dirty="0" err="1"/>
              <a:t>Campaign</a:t>
            </a:r>
            <a:r>
              <a:rPr lang="da-DK" dirty="0"/>
              <a:t> - Bugs in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luggage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5</a:t>
            </a:fld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51517" y="620687"/>
            <a:ext cx="10886431" cy="729783"/>
          </a:xfrm>
        </p:spPr>
        <p:txBody>
          <a:bodyPr/>
          <a:lstStyle/>
          <a:p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CAMPAIGN</a:t>
            </a:r>
            <a:r>
              <a:rPr lang="da-DK" sz="3600" dirty="0"/>
              <a:t> BUGS IN YOUR LUGGAGE?</a:t>
            </a:r>
            <a:br>
              <a:rPr lang="da-DK" sz="3600" dirty="0"/>
            </a:br>
            <a:r>
              <a:rPr lang="da-DK" sz="1400" dirty="0"/>
              <a:t>Are </a:t>
            </a:r>
            <a:r>
              <a:rPr lang="da-DK" sz="1400" dirty="0" err="1"/>
              <a:t>you</a:t>
            </a:r>
            <a:r>
              <a:rPr lang="da-DK" sz="1400" dirty="0"/>
              <a:t> </a:t>
            </a:r>
            <a:r>
              <a:rPr lang="da-DK" sz="1400" dirty="0" err="1"/>
              <a:t>thinking</a:t>
            </a:r>
            <a:r>
              <a:rPr lang="da-DK" sz="1400" dirty="0"/>
              <a:t> </a:t>
            </a:r>
            <a:r>
              <a:rPr lang="da-DK" sz="1400" dirty="0" err="1"/>
              <a:t>about</a:t>
            </a:r>
            <a:r>
              <a:rPr lang="da-DK" sz="1400" dirty="0"/>
              <a:t> </a:t>
            </a:r>
            <a:r>
              <a:rPr lang="da-DK" sz="1400" dirty="0" err="1"/>
              <a:t>taking</a:t>
            </a:r>
            <a:r>
              <a:rPr lang="da-DK" sz="1400" dirty="0"/>
              <a:t> </a:t>
            </a:r>
            <a:r>
              <a:rPr lang="da-DK" sz="1400" dirty="0" err="1"/>
              <a:t>plants</a:t>
            </a:r>
            <a:r>
              <a:rPr lang="da-DK" sz="1400" dirty="0"/>
              <a:t> with </a:t>
            </a:r>
            <a:r>
              <a:rPr lang="da-DK" sz="1400" dirty="0" err="1"/>
              <a:t>you</a:t>
            </a:r>
            <a:r>
              <a:rPr lang="da-DK" sz="1400" dirty="0"/>
              <a:t> at home? </a:t>
            </a:r>
            <a:r>
              <a:rPr lang="da-DK" sz="1100" dirty="0" err="1"/>
              <a:t>You</a:t>
            </a:r>
            <a:r>
              <a:rPr lang="da-DK" sz="1100" dirty="0"/>
              <a:t> </a:t>
            </a:r>
            <a:r>
              <a:rPr lang="da-DK" sz="1100" dirty="0" err="1"/>
              <a:t>better</a:t>
            </a:r>
            <a:r>
              <a:rPr lang="da-DK" sz="1100" dirty="0"/>
              <a:t> dont!</a:t>
            </a:r>
            <a:br>
              <a:rPr lang="da-DK" sz="1100" dirty="0"/>
            </a:br>
            <a:br>
              <a:rPr lang="da-DK" sz="3600" dirty="0"/>
            </a:br>
            <a:endParaRPr lang="da-DK" sz="3200" b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52" y="1484784"/>
            <a:ext cx="1674187" cy="2232249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2032" y="1763815"/>
            <a:ext cx="2232250" cy="1674188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37" y="1484784"/>
            <a:ext cx="3127491" cy="4407872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531" y="3893977"/>
            <a:ext cx="3564241" cy="1998679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84534" y="404664"/>
            <a:ext cx="3134174" cy="1860916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858" y="3585558"/>
            <a:ext cx="2990744" cy="205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69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45" y="1975263"/>
            <a:ext cx="4810827" cy="2605864"/>
          </a:xfrm>
          <a:prstGeom prst="rect">
            <a:avLst/>
          </a:prstGeom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/ - The Danish Agricultural Agency/ Copenhagen </a:t>
            </a:r>
            <a:r>
              <a:rPr lang="da-DK" dirty="0" err="1"/>
              <a:t>Airport</a:t>
            </a:r>
            <a:r>
              <a:rPr lang="da-DK" dirty="0"/>
              <a:t> and Metro 2017 – </a:t>
            </a:r>
            <a:r>
              <a:rPr lang="da-DK" dirty="0" err="1"/>
              <a:t>Campaign</a:t>
            </a:r>
            <a:r>
              <a:rPr lang="da-DK" dirty="0"/>
              <a:t> - Bugs in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luggage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6</a:t>
            </a:fld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80589" y="620688"/>
            <a:ext cx="10886431" cy="1152128"/>
          </a:xfrm>
        </p:spPr>
        <p:txBody>
          <a:bodyPr/>
          <a:lstStyle/>
          <a:p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CAMPAIGN</a:t>
            </a:r>
            <a:r>
              <a:rPr lang="da-DK" sz="3600" dirty="0"/>
              <a:t> BUGS IN YOUR LUGGAGE?</a:t>
            </a:r>
            <a:br>
              <a:rPr lang="da-DK" sz="3600" dirty="0"/>
            </a:br>
            <a:r>
              <a:rPr lang="da-DK" sz="3200" b="0" dirty="0">
                <a:solidFill>
                  <a:schemeClr val="bg1">
                    <a:lumMod val="65000"/>
                  </a:schemeClr>
                </a:solidFill>
              </a:rPr>
              <a:t>GRAPHIC MATERIALS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7" y="1975263"/>
            <a:ext cx="1848923" cy="260586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05" y="1975264"/>
            <a:ext cx="1848923" cy="260586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078" y="4941168"/>
            <a:ext cx="1020934" cy="1020934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7" y="4941168"/>
            <a:ext cx="4536000" cy="753778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26" y="4941168"/>
            <a:ext cx="1020934" cy="102093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806" y="4941168"/>
            <a:ext cx="1031958" cy="1031958"/>
          </a:xfrm>
          <a:prstGeom prst="rect">
            <a:avLst/>
          </a:prstGeom>
        </p:spPr>
      </p:pic>
      <p:sp>
        <p:nvSpPr>
          <p:cNvPr id="14" name="Tekstfelt 13"/>
          <p:cNvSpPr txBox="1"/>
          <p:nvPr/>
        </p:nvSpPr>
        <p:spPr>
          <a:xfrm>
            <a:off x="651517" y="1808820"/>
            <a:ext cx="57606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 err="1"/>
              <a:t>Postcard</a:t>
            </a:r>
            <a:endParaRPr lang="da-DK" sz="900" dirty="0"/>
          </a:p>
        </p:txBody>
      </p:sp>
      <p:sp>
        <p:nvSpPr>
          <p:cNvPr id="15" name="Tekstfelt 14"/>
          <p:cNvSpPr txBox="1"/>
          <p:nvPr/>
        </p:nvSpPr>
        <p:spPr>
          <a:xfrm>
            <a:off x="4945796" y="1808821"/>
            <a:ext cx="57255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Video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651517" y="4771402"/>
            <a:ext cx="8640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Kuffertmærkat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5618806" y="4768853"/>
            <a:ext cx="17717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Materiale til sociale medier</a:t>
            </a:r>
          </a:p>
        </p:txBody>
      </p:sp>
      <p:sp>
        <p:nvSpPr>
          <p:cNvPr id="18" name="Tekstfelt 17"/>
          <p:cNvSpPr txBox="1"/>
          <p:nvPr/>
        </p:nvSpPr>
        <p:spPr>
          <a:xfrm>
            <a:off x="9262764" y="1808821"/>
            <a:ext cx="93610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Coat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0756" y="2017521"/>
            <a:ext cx="2787944" cy="399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85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64" y="4100066"/>
            <a:ext cx="1458881" cy="1458881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457" y="2452759"/>
            <a:ext cx="2245894" cy="3037060"/>
          </a:xfrm>
          <a:prstGeom prst="rect">
            <a:avLst/>
          </a:prstGeom>
        </p:spPr>
      </p:pic>
      <p:sp>
        <p:nvSpPr>
          <p:cNvPr id="22" name="Rektangel 21"/>
          <p:cNvSpPr/>
          <p:nvPr/>
        </p:nvSpPr>
        <p:spPr>
          <a:xfrm>
            <a:off x="93639" y="6003457"/>
            <a:ext cx="5496717" cy="10979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The Danish Agricultural Agency/ Copenhagen </a:t>
            </a:r>
            <a:r>
              <a:rPr lang="da-DK" dirty="0" err="1"/>
              <a:t>Airport</a:t>
            </a:r>
            <a:r>
              <a:rPr lang="da-DK" dirty="0"/>
              <a:t> and Metro 2017 – </a:t>
            </a:r>
            <a:r>
              <a:rPr lang="da-DK" dirty="0" err="1"/>
              <a:t>Campaign</a:t>
            </a:r>
            <a:r>
              <a:rPr lang="da-DK" dirty="0"/>
              <a:t> - Bugs in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luggage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7</a:t>
            </a:fld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93812" y="619908"/>
            <a:ext cx="10886431" cy="1008112"/>
          </a:xfrm>
        </p:spPr>
        <p:txBody>
          <a:bodyPr/>
          <a:lstStyle/>
          <a:p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CAMPAIGN</a:t>
            </a:r>
            <a:r>
              <a:rPr lang="da-DK" sz="3600" dirty="0"/>
              <a:t> BUGS IN YOUR LUGGAGE?</a:t>
            </a:r>
            <a:br>
              <a:rPr lang="da-DK" sz="3600" dirty="0"/>
            </a:br>
            <a:r>
              <a:rPr lang="da-DK" sz="3200" b="0" dirty="0">
                <a:solidFill>
                  <a:schemeClr val="bg1">
                    <a:lumMod val="65000"/>
                  </a:schemeClr>
                </a:solidFill>
              </a:rPr>
              <a:t>MEDIA COVERAGE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23" y="2420888"/>
            <a:ext cx="2619400" cy="146885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02" y="2492896"/>
            <a:ext cx="1276549" cy="361129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773" y="2561678"/>
            <a:ext cx="545636" cy="249942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92" y="2744372"/>
            <a:ext cx="1206066" cy="756636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745" y="3140968"/>
            <a:ext cx="1195235" cy="248012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093" y="3651825"/>
            <a:ext cx="545006" cy="286129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467" y="4675432"/>
            <a:ext cx="401473" cy="354902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68" y="4143613"/>
            <a:ext cx="633114" cy="300382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11" y="5344959"/>
            <a:ext cx="1829969" cy="189431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83" y="3715943"/>
            <a:ext cx="1082238" cy="218611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83" y="5229200"/>
            <a:ext cx="650165" cy="340253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865" y="4102734"/>
            <a:ext cx="382139" cy="382139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833" y="4149080"/>
            <a:ext cx="1308275" cy="224587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4993" y="2464533"/>
            <a:ext cx="2296074" cy="3052699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8979" y="4007774"/>
            <a:ext cx="2629926" cy="1474044"/>
          </a:xfrm>
          <a:prstGeom prst="rect">
            <a:avLst/>
          </a:prstGeom>
        </p:spPr>
      </p:pic>
      <p:sp>
        <p:nvSpPr>
          <p:cNvPr id="26" name="Tekstfelt 25"/>
          <p:cNvSpPr txBox="1"/>
          <p:nvPr/>
        </p:nvSpPr>
        <p:spPr>
          <a:xfrm>
            <a:off x="708979" y="2050415"/>
            <a:ext cx="223224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Indslag om kampagnen i TV2 Lorry</a:t>
            </a:r>
          </a:p>
        </p:txBody>
      </p:sp>
      <p:sp>
        <p:nvSpPr>
          <p:cNvPr id="27" name="Tekstfelt 26"/>
          <p:cNvSpPr txBox="1"/>
          <p:nvPr/>
        </p:nvSpPr>
        <p:spPr>
          <a:xfrm>
            <a:off x="3448081" y="2050415"/>
            <a:ext cx="19001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Artikel om kampagnen i </a:t>
            </a:r>
            <a:br>
              <a:rPr lang="da-DK" sz="900" dirty="0"/>
            </a:br>
            <a:r>
              <a:rPr lang="da-DK" sz="900" dirty="0"/>
              <a:t>Morgenavisen Jyllands-Posten</a:t>
            </a:r>
          </a:p>
        </p:txBody>
      </p:sp>
      <p:sp>
        <p:nvSpPr>
          <p:cNvPr id="28" name="Tekstfelt 27"/>
          <p:cNvSpPr txBox="1"/>
          <p:nvPr/>
        </p:nvSpPr>
        <p:spPr>
          <a:xfrm>
            <a:off x="5763621" y="2050415"/>
            <a:ext cx="21142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Artikel om kampagnen på nyhederne.tv2.dk</a:t>
            </a:r>
          </a:p>
        </p:txBody>
      </p:sp>
      <p:sp>
        <p:nvSpPr>
          <p:cNvPr id="29" name="Tekstfelt 28"/>
          <p:cNvSpPr txBox="1"/>
          <p:nvPr/>
        </p:nvSpPr>
        <p:spPr>
          <a:xfrm>
            <a:off x="8384750" y="2041938"/>
            <a:ext cx="23303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Der blev bragt artikler og indslag om kampagnen online i følgende medier: </a:t>
            </a:r>
          </a:p>
        </p:txBody>
      </p:sp>
    </p:spTree>
    <p:extLst>
      <p:ext uri="{BB962C8B-B14F-4D97-AF65-F5344CB8AC3E}">
        <p14:creationId xmlns:p14="http://schemas.microsoft.com/office/powerpoint/2010/main" val="331425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1197868" y="6398800"/>
            <a:ext cx="5652000" cy="201461"/>
          </a:xfrm>
        </p:spPr>
        <p:txBody>
          <a:bodyPr/>
          <a:lstStyle/>
          <a:p>
            <a:r>
              <a:rPr lang="da-DK" dirty="0"/>
              <a:t>The Danish Agricultural Agency/ Copenhagen </a:t>
            </a:r>
            <a:r>
              <a:rPr lang="da-DK" dirty="0" err="1"/>
              <a:t>Airport</a:t>
            </a:r>
            <a:r>
              <a:rPr lang="da-DK" dirty="0"/>
              <a:t> and Metro 2017 – </a:t>
            </a:r>
            <a:r>
              <a:rPr lang="da-DK" dirty="0" err="1"/>
              <a:t>Campaign</a:t>
            </a:r>
            <a:r>
              <a:rPr lang="da-DK" dirty="0"/>
              <a:t> - Bugs in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luggage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8</a:t>
            </a:fld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51517" y="620688"/>
            <a:ext cx="10886431" cy="1152128"/>
          </a:xfrm>
        </p:spPr>
        <p:txBody>
          <a:bodyPr/>
          <a:lstStyle/>
          <a:p>
            <a:r>
              <a:rPr lang="da-DK" sz="3600" dirty="0">
                <a:solidFill>
                  <a:schemeClr val="bg2">
                    <a:lumMod val="50000"/>
                  </a:schemeClr>
                </a:solidFill>
              </a:rPr>
              <a:t>CAMPAIGN</a:t>
            </a:r>
            <a:r>
              <a:rPr lang="da-DK" sz="3600" dirty="0"/>
              <a:t> BUGS IN YOUR LUGGAGE?</a:t>
            </a:r>
            <a:br>
              <a:rPr lang="da-DK" sz="3600" dirty="0"/>
            </a:br>
            <a:r>
              <a:rPr lang="da-DK" sz="3200" b="0" dirty="0">
                <a:solidFill>
                  <a:schemeClr val="bg1">
                    <a:lumMod val="65000"/>
                  </a:schemeClr>
                </a:solidFill>
              </a:rPr>
              <a:t>SOCIAL MEDIA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1053852" y="2060848"/>
            <a:ext cx="252028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Facebook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4150196" y="4083473"/>
            <a:ext cx="309634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/>
              <a:t>Twitter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4150196" y="2044477"/>
            <a:ext cx="21602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 err="1"/>
              <a:t>Linkedin</a:t>
            </a:r>
            <a:endParaRPr lang="da-DK" sz="900" dirty="0"/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76" y="1892614"/>
            <a:ext cx="297612" cy="297612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867" y="3892455"/>
            <a:ext cx="311129" cy="311129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1" y="1802851"/>
            <a:ext cx="474021" cy="474021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9" y="1972118"/>
            <a:ext cx="549090" cy="230892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769" y="2264374"/>
            <a:ext cx="4283396" cy="3684907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17" y="2270301"/>
            <a:ext cx="2775756" cy="3678979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867" y="2264374"/>
            <a:ext cx="2736305" cy="1466040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6868" y="4272779"/>
            <a:ext cx="2736306" cy="1676501"/>
          </a:xfrm>
          <a:prstGeom prst="rect">
            <a:avLst/>
          </a:prstGeom>
        </p:spPr>
      </p:pic>
      <p:sp>
        <p:nvSpPr>
          <p:cNvPr id="28" name="Tekstfelt 27"/>
          <p:cNvSpPr txBox="1"/>
          <p:nvPr/>
        </p:nvSpPr>
        <p:spPr>
          <a:xfrm>
            <a:off x="7534572" y="2065895"/>
            <a:ext cx="165618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dirty="0" err="1"/>
              <a:t>Youtube</a:t>
            </a:r>
            <a:endParaRPr lang="da-DK" sz="900" dirty="0"/>
          </a:p>
        </p:txBody>
      </p:sp>
    </p:spTree>
    <p:extLst>
      <p:ext uri="{BB962C8B-B14F-4D97-AF65-F5344CB8AC3E}">
        <p14:creationId xmlns:p14="http://schemas.microsoft.com/office/powerpoint/2010/main" val="1958646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10483372" cy="209684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da-DK" sz="4400" dirty="0"/>
              <a:t>COPENHAGEN CULTURAL NIGHT 2017</a:t>
            </a:r>
          </a:p>
          <a:p>
            <a:pPr algn="l">
              <a:buNone/>
            </a:pPr>
            <a:r>
              <a:rPr lang="da-DK" sz="4000" dirty="0" err="1"/>
              <a:t>Together</a:t>
            </a:r>
            <a:r>
              <a:rPr lang="da-DK" sz="4000" dirty="0"/>
              <a:t> </a:t>
            </a:r>
            <a:r>
              <a:rPr lang="da-DK" sz="4000" dirty="0" err="1"/>
              <a:t>we</a:t>
            </a:r>
            <a:r>
              <a:rPr lang="da-DK" sz="4000" dirty="0"/>
              <a:t> </a:t>
            </a:r>
            <a:r>
              <a:rPr lang="da-DK" sz="4000" dirty="0" err="1"/>
              <a:t>ensure</a:t>
            </a:r>
            <a:r>
              <a:rPr lang="da-DK" sz="4000" dirty="0"/>
              <a:t> </a:t>
            </a:r>
            <a:r>
              <a:rPr lang="da-DK" sz="4000" dirty="0" err="1"/>
              <a:t>healthy</a:t>
            </a:r>
            <a:r>
              <a:rPr lang="da-DK" sz="4000" dirty="0"/>
              <a:t> </a:t>
            </a:r>
            <a:r>
              <a:rPr lang="da-DK" sz="4000" dirty="0" err="1"/>
              <a:t>plants</a:t>
            </a:r>
            <a:endParaRPr lang="da-DK" sz="4000" dirty="0"/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/ Landbrugs- og Fiskeristyrelsen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6524104"/>
      </p:ext>
    </p:extLst>
  </p:cSld>
  <p:clrMapOvr>
    <a:masterClrMapping/>
  </p:clrMapOvr>
</p:sld>
</file>

<file path=ppt/theme/theme1.xml><?xml version="1.0" encoding="utf-8"?>
<a:theme xmlns:a="http://schemas.openxmlformats.org/drawingml/2006/main" name="NaturErhvervstyrelsen PowerPoint Skabelon 16:9">
  <a:themeElements>
    <a:clrScheme name="MFVM - NaturErhvervstyrelsen">
      <a:dk1>
        <a:srgbClr val="000000"/>
      </a:dk1>
      <a:lt1>
        <a:sysClr val="window" lastClr="FFFFFF"/>
      </a:lt1>
      <a:dk2>
        <a:srgbClr val="BFE9EC"/>
      </a:dk2>
      <a:lt2>
        <a:srgbClr val="E5F6F7"/>
      </a:lt2>
      <a:accent1>
        <a:srgbClr val="00A7B5"/>
      </a:accent1>
      <a:accent2>
        <a:srgbClr val="003127"/>
      </a:accent2>
      <a:accent3>
        <a:srgbClr val="33B99B"/>
      </a:accent3>
      <a:accent4>
        <a:srgbClr val="0085AD"/>
      </a:accent4>
      <a:accent5>
        <a:srgbClr val="EFDB6C"/>
      </a:accent5>
      <a:accent6>
        <a:srgbClr val="512D6D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aturErhvervstyrelsen PowerPoint Skabelon 16_9.potx" id="{EF52A360-04BD-45FB-A681-B18D89B1677A}" vid="{58820726-01C1-4817-9954-68E4CB42D6BD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Landbrug- og Fiskeristyrelsen PowerPoint Skabelon 16_9</Template>
  <TotalTime>0</TotalTime>
  <Words>529</Words>
  <Application>Microsoft Office PowerPoint</Application>
  <PresentationFormat>Personnalisé</PresentationFormat>
  <Paragraphs>114</Paragraphs>
  <Slides>19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NaturErhvervstyrelsen PowerPoint Skabelon 16:9</vt:lpstr>
      <vt:lpstr>Présentation PowerPoint</vt:lpstr>
      <vt:lpstr>Présentation PowerPoint</vt:lpstr>
      <vt:lpstr>Purpose</vt:lpstr>
      <vt:lpstr>Activities and results</vt:lpstr>
      <vt:lpstr>CAMPAIGN BUGS IN YOUR LUGGAGE? Are you thinking about taking plants with you at home? You better dont!  </vt:lpstr>
      <vt:lpstr>CAMPAIGN BUGS IN YOUR LUGGAGE? GRAPHIC MATERIALS </vt:lpstr>
      <vt:lpstr>CAMPAIGN BUGS IN YOUR LUGGAGE? MEDIA COVERAGE</vt:lpstr>
      <vt:lpstr>CAMPAIGN BUGS IN YOUR LUGGAGE? SOCIAL MEDIA</vt:lpstr>
      <vt:lpstr>Présentation PowerPoint</vt:lpstr>
      <vt:lpstr>Purpose</vt:lpstr>
      <vt:lpstr>Activities</vt:lpstr>
      <vt:lpstr>CULTURAL NIGHT 2017  TOGETHER WE ENSURE HEALTHY PLANTS</vt:lpstr>
      <vt:lpstr>CULTURAL NIGHT 2017  TOGETHER WE ENSURE HEALTHY PLANTS MATERIALS</vt:lpstr>
      <vt:lpstr>CULTURAL NIGHT 2017  TOGETHER WE ENSURE HEALTHY PLANTS MATERIALS</vt:lpstr>
      <vt:lpstr>CULTURAL NIGHT 2017 TOGETHER WE ENSURE HEALTHY PLANTS SOCIAL MEDIA</vt:lpstr>
      <vt:lpstr>CULTURAL NIGHT 2017 TOGETHER WE ENSURE HEALTHY PLANTS  INTERNAL COMMUNICATION</vt:lpstr>
      <vt:lpstr>CULTURAL NIGHT 2017 TOGETHER WE ENSURE HEALTHY PLANTS  COPENHAGEN </vt:lpstr>
      <vt:lpstr>CULTURAL NIGHT 2017 TOGETHER WE ENSURE HEALTHY PLANTS  COPENHAGEN 2017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2017-07-17T08:59:10Z</dcterms:created>
  <dcterms:modified xsi:type="dcterms:W3CDTF">2019-02-04T16:09:31Z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