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"/>
  </p:notesMasterIdLst>
  <p:sldIdLst>
    <p:sldId id="262" r:id="rId2"/>
    <p:sldId id="263" r:id="rId3"/>
  </p:sldIdLst>
  <p:sldSz cx="10691813" cy="7559675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4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ová Štěpánka" initials="RŠ" lastIdx="1" clrIdx="0">
    <p:extLst>
      <p:ext uri="{19B8F6BF-5375-455C-9EA6-DF929625EA0E}">
        <p15:presenceInfo xmlns:p15="http://schemas.microsoft.com/office/powerpoint/2012/main" userId="S::01277@ukzuz.cz::8a13d75a-5f25-4ea7-843e-f63ada38efc8" providerId="AD"/>
      </p:ext>
    </p:extLst>
  </p:cmAuthor>
  <p:cmAuthor id="2" name="Beránek Jakub" initials="BJ" lastIdx="2" clrIdx="1">
    <p:extLst>
      <p:ext uri="{19B8F6BF-5375-455C-9EA6-DF929625EA0E}">
        <p15:presenceInfo xmlns:p15="http://schemas.microsoft.com/office/powerpoint/2012/main" userId="S::06227@ukzuz.cz::30b7c068-b15e-48d3-b047-e241d314fd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548235"/>
    <a:srgbClr val="CC3300"/>
    <a:srgbClr val="CC9900"/>
    <a:srgbClr val="996600"/>
    <a:srgbClr val="C55A11"/>
    <a:srgbClr val="663300"/>
    <a:srgbClr val="BF5711"/>
    <a:srgbClr val="843C0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6BD8B-A5C9-4072-A4BE-9E92CFA466CC}" v="97" dt="2025-04-30T15:01:40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64" autoAdjust="0"/>
  </p:normalViewPr>
  <p:slideViewPr>
    <p:cSldViewPr snapToGrid="0">
      <p:cViewPr>
        <p:scale>
          <a:sx n="87" d="100"/>
          <a:sy n="87" d="100"/>
        </p:scale>
        <p:origin x="1020" y="234"/>
      </p:cViewPr>
      <p:guideLst>
        <p:guide orient="horz" pos="2381"/>
        <p:guide pos="44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F5D10-AD28-4FA8-BABC-C62D76F5B3B0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32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3C154-C952-4463-BD9D-EAC8E2AAF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02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C154-C952-4463-BD9D-EAC8E2AAFCC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47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3C154-C952-4463-BD9D-EAC8E2AAFCC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15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74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37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7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38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98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76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36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62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32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84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125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D6604-7D3E-46FF-8311-02954DDF09B4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003BD-5E8C-45CB-B341-3E34CD0FE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36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sv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jpg"/><Relationship Id="rId15" Type="http://schemas.openxmlformats.org/officeDocument/2006/relationships/image" Target="../media/image12.png"/><Relationship Id="rId23" Type="http://schemas.openxmlformats.org/officeDocument/2006/relationships/image" Target="../media/image20.svg"/><Relationship Id="rId10" Type="http://schemas.openxmlformats.org/officeDocument/2006/relationships/image" Target="../media/image7.jpe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18.svg"/><Relationship Id="rId3" Type="http://schemas.openxmlformats.org/officeDocument/2006/relationships/image" Target="../media/image23.jpeg"/><Relationship Id="rId21" Type="http://schemas.openxmlformats.org/officeDocument/2006/relationships/image" Target="../media/image21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19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45">
            <a:extLst>
              <a:ext uri="{FF2B5EF4-FFF2-40B4-BE49-F238E27FC236}">
                <a16:creationId xmlns:a16="http://schemas.microsoft.com/office/drawing/2014/main" id="{94C63BD0-E944-F994-1BD4-96130C61E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12033" t="16517" r="11288" b="18596"/>
          <a:stretch/>
        </p:blipFill>
        <p:spPr>
          <a:xfrm flipH="1">
            <a:off x="0" y="472515"/>
            <a:ext cx="3490466" cy="1592107"/>
          </a:xfrm>
          <a:prstGeom prst="rect">
            <a:avLst/>
          </a:prstGeom>
        </p:spPr>
      </p:pic>
      <p:pic>
        <p:nvPicPr>
          <p:cNvPr id="52" name="Obrázek 51" descr="Obsah obrázku Rostlinolékařství, mapa, venku, list&#10;&#10;Obsah vygenerovaný umělou inteligencí může být nesprávný.">
            <a:extLst>
              <a:ext uri="{FF2B5EF4-FFF2-40B4-BE49-F238E27FC236}">
                <a16:creationId xmlns:a16="http://schemas.microsoft.com/office/drawing/2014/main" id="{2813C75B-A138-15AC-222B-ACE41F966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8" t="8960" r="6364" b="5704"/>
          <a:stretch/>
        </p:blipFill>
        <p:spPr>
          <a:xfrm>
            <a:off x="94664" y="5962993"/>
            <a:ext cx="1637381" cy="148734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4E0BD42-8D1E-D8B0-396B-DA9CEE5CEA0B}"/>
              </a:ext>
            </a:extLst>
          </p:cNvPr>
          <p:cNvSpPr/>
          <p:nvPr/>
        </p:nvSpPr>
        <p:spPr>
          <a:xfrm>
            <a:off x="3581133" y="37249"/>
            <a:ext cx="3496643" cy="45762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9664CFF-2F32-449C-8433-EFAC2F138EE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8AA644">
                  <a:alpha val="77647"/>
                </a:srgbClr>
              </a:clrFrom>
              <a:clrTo>
                <a:srgbClr val="8AA644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alphaModFix amt="20000"/>
          </a:blip>
          <a:stretch>
            <a:fillRect/>
          </a:stretch>
        </p:blipFill>
        <p:spPr>
          <a:xfrm>
            <a:off x="7167328" y="3970636"/>
            <a:ext cx="3532803" cy="1102082"/>
          </a:xfrm>
          <a:prstGeom prst="rect">
            <a:avLst/>
          </a:prstGeom>
          <a:solidFill>
            <a:srgbClr val="990000"/>
          </a:solidFill>
        </p:spPr>
      </p:pic>
      <p:sp>
        <p:nvSpPr>
          <p:cNvPr id="58" name="Obdélník 57"/>
          <p:cNvSpPr/>
          <p:nvPr/>
        </p:nvSpPr>
        <p:spPr>
          <a:xfrm rot="10800000">
            <a:off x="130217" y="6376037"/>
            <a:ext cx="3238125" cy="914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3723013" y="4785305"/>
            <a:ext cx="3143181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4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Máš pocit, že jsi zahlédl prioritní nebo jiný karanténní škodlivý organismus </a:t>
            </a:r>
          </a:p>
          <a:p>
            <a:pPr algn="ctr"/>
            <a:r>
              <a:rPr lang="cs-CZ" sz="14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 máš jen pouhé podezření na možný výskyt, a nevíš co dělat?  Je to snadné!</a:t>
            </a:r>
          </a:p>
          <a:p>
            <a:pPr algn="ctr"/>
            <a:r>
              <a:rPr lang="cs-CZ" sz="14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VYFOŤ, ZAMĚŘ SOUŘADNICE </a:t>
            </a:r>
          </a:p>
          <a:p>
            <a:pPr algn="ctr"/>
            <a:r>
              <a:rPr lang="cs-CZ" sz="14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INFORMUJ ÚKZÚZ.</a:t>
            </a:r>
          </a:p>
        </p:txBody>
      </p:sp>
      <p:sp>
        <p:nvSpPr>
          <p:cNvPr id="24" name="Textové pole 18"/>
          <p:cNvSpPr txBox="1"/>
          <p:nvPr/>
        </p:nvSpPr>
        <p:spPr>
          <a:xfrm>
            <a:off x="3824360" y="6498698"/>
            <a:ext cx="2992554" cy="973458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900" dirty="0">
                <a:solidFill>
                  <a:srgbClr val="BF57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Text: J. Patočková, J. Beránek a kolektiv</a:t>
            </a:r>
          </a:p>
          <a:p>
            <a:pPr lvl="0" algn="ctr"/>
            <a:r>
              <a:rPr lang="cs-CZ" sz="900" dirty="0">
                <a:solidFill>
                  <a:srgbClr val="BF57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 www.eppo.int</a:t>
            </a:r>
          </a:p>
          <a:p>
            <a:pPr lvl="0" algn="ctr"/>
            <a:r>
              <a:rPr lang="cs-CZ" sz="900" dirty="0">
                <a:solidFill>
                  <a:srgbClr val="BF57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www.bugwood.org</a:t>
            </a:r>
          </a:p>
          <a:p>
            <a:pPr algn="ctr"/>
            <a:r>
              <a:rPr lang="cs-CZ" sz="900" dirty="0">
                <a:solidFill>
                  <a:srgbClr val="BF57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Seznam použité literatury je k dispozici u autorů.</a:t>
            </a:r>
          </a:p>
          <a:p>
            <a:pPr algn="ctr"/>
            <a:r>
              <a:rPr lang="cs-CZ" sz="900" dirty="0">
                <a:solidFill>
                  <a:srgbClr val="BF57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Vydal Ústřední kontrolní a zkušební ústav zemědělský</a:t>
            </a:r>
          </a:p>
          <a:p>
            <a:pPr algn="ctr"/>
            <a:endParaRPr lang="cs-CZ" sz="500" dirty="0">
              <a:solidFill>
                <a:srgbClr val="BF57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900" dirty="0">
                <a:solidFill>
                  <a:srgbClr val="BF57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04-2025</a:t>
            </a:r>
          </a:p>
          <a:p>
            <a:pPr lvl="0" algn="ctr"/>
            <a:endParaRPr lang="cs-CZ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ové pole 18"/>
          <p:cNvSpPr txBox="1"/>
          <p:nvPr/>
        </p:nvSpPr>
        <p:spPr>
          <a:xfrm>
            <a:off x="7423925" y="7247701"/>
            <a:ext cx="2992554" cy="235221"/>
          </a:xfrm>
          <a:prstGeom prst="rect">
            <a:avLst/>
          </a:prstGeom>
          <a:noFill/>
          <a:ln w="571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400" b="1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www.ukzuz.cz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7137685" y="977551"/>
            <a:ext cx="3568644" cy="151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b="1" dirty="0">
                <a:solidFill>
                  <a:srgbClr val="990000"/>
                </a:solidFill>
              </a:rPr>
              <a:t>NÁRODNÍ ORGANIZACE OCHRANY ROSTLIN ČESKÉ REPUBLIKY</a:t>
            </a:r>
            <a:endParaRPr lang="en-GB" b="1" dirty="0">
              <a:solidFill>
                <a:srgbClr val="9900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219657" y="4194248"/>
            <a:ext cx="34794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NEJOBÁVANĚJŠÍ PRIORITNÍ ŠKODLIVÉ ORGANISMY DŘEVIN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ové pole 17">
            <a:extLst>
              <a:ext uri="{FF2B5EF4-FFF2-40B4-BE49-F238E27FC236}">
                <a16:creationId xmlns:a16="http://schemas.microsoft.com/office/drawing/2014/main" id="{9053B41F-926A-4777-957F-D15C16C967BD}"/>
              </a:ext>
            </a:extLst>
          </p:cNvPr>
          <p:cNvSpPr txBox="1"/>
          <p:nvPr/>
        </p:nvSpPr>
        <p:spPr>
          <a:xfrm>
            <a:off x="97166" y="2096125"/>
            <a:ext cx="3345122" cy="3819788"/>
          </a:xfrm>
          <a:prstGeom prst="rect">
            <a:avLst/>
          </a:prstGeom>
          <a:noFill/>
          <a:ln w="6350">
            <a:noFill/>
            <a:prstDash val="sysDot"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HOSTITELÉ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Široký </a:t>
            </a:r>
            <a:r>
              <a:rPr lang="cs-CZ" sz="1400" dirty="0" err="1">
                <a:latin typeface="Calibri"/>
                <a:ea typeface="Calibri" panose="020F0502020204030204" pitchFamily="34" charset="0"/>
                <a:cs typeface="Calibri"/>
              </a:rPr>
              <a:t>polyfág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 listnatých dřevin a bylin (bříza, jabloň, javor, jilm, kukuřice, lípa, líska, ořešák, réva, sója, dřeviny rodu </a:t>
            </a:r>
            <a:r>
              <a:rPr lang="cs-CZ" sz="1400" i="1" dirty="0" err="1">
                <a:latin typeface="Calibri"/>
                <a:ea typeface="Calibri" panose="020F0502020204030204" pitchFamily="34" charset="0"/>
                <a:cs typeface="Calibri"/>
              </a:rPr>
              <a:t>Prunus</a:t>
            </a:r>
            <a:r>
              <a:rPr lang="cs-CZ" sz="1400" i="1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a řada dalších). </a:t>
            </a:r>
            <a:endParaRPr kumimoji="0" lang="cs-CZ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00" dirty="0">
                <a:latin typeface="Calibri"/>
                <a:ea typeface="Calibri" panose="020F0502020204030204" pitchFamily="34" charset="0"/>
                <a:cs typeface="Calibri"/>
              </a:rPr>
              <a:t>	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POPIS</a:t>
            </a:r>
          </a:p>
          <a:p>
            <a:pPr lvl="0" algn="just"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Drobní chroustci dorůstající 8–12 mm. Hlava a štít mají kovově zelené zbarvení, krovky jsou zelenohnědé či měděné. Na stranách a konci zadečku řada bílých skvrn. Žlutavé</a:t>
            </a:r>
            <a:r>
              <a:rPr lang="cs-CZ" sz="1400" dirty="0">
                <a:ea typeface="Calibri" panose="020F0502020204030204" pitchFamily="34" charset="0"/>
                <a:cs typeface="Calibri"/>
              </a:rPr>
              <a:t>, 3 cm dlouhé 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p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onravy</a:t>
            </a:r>
            <a:r>
              <a:rPr lang="cs-CZ" sz="1400" dirty="0">
                <a:ea typeface="Calibri" panose="020F0502020204030204" pitchFamily="34" charset="0"/>
                <a:cs typeface="Calibri"/>
              </a:rPr>
              <a:t> připomínají písmeno „C“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. 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M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ají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silná kusadla, tykadla a 3 páry nápadných hrudních končetin. 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b="1" dirty="0">
                <a:latin typeface="Calibri"/>
                <a:ea typeface="Calibri" panose="020F0502020204030204" pitchFamily="34" charset="0"/>
                <a:cs typeface="Calibri"/>
              </a:rPr>
              <a:t>	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POŠKOZENÍ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Brouci skeletují listy, ožírají květy i plody. Při velkých agregacích jsou možné holožíry.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2B4799-435B-4940-B7AD-DBCCE706B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02" y="140492"/>
            <a:ext cx="1622009" cy="79633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7B3979E-37F4-5BE7-FA95-BA1B5FBDDD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370" b="7607"/>
          <a:stretch/>
        </p:blipFill>
        <p:spPr>
          <a:xfrm>
            <a:off x="7167328" y="1168195"/>
            <a:ext cx="3531824" cy="28561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9890210-7D69-4D8C-BA6C-259FC298B7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301" b="15705"/>
          <a:stretch/>
        </p:blipFill>
        <p:spPr>
          <a:xfrm>
            <a:off x="7174505" y="5070636"/>
            <a:ext cx="3517308" cy="194397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776A92D-9F19-88E0-A6C1-9041836085DE}"/>
              </a:ext>
            </a:extLst>
          </p:cNvPr>
          <p:cNvSpPr/>
          <p:nvPr/>
        </p:nvSpPr>
        <p:spPr>
          <a:xfrm>
            <a:off x="-193" y="33642"/>
            <a:ext cx="3513478" cy="45762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ové pole 18">
            <a:extLst>
              <a:ext uri="{FF2B5EF4-FFF2-40B4-BE49-F238E27FC236}">
                <a16:creationId xmlns:a16="http://schemas.microsoft.com/office/drawing/2014/main" id="{5FF744BD-1407-A9A4-C7F6-2912EA0A4FD7}"/>
              </a:ext>
            </a:extLst>
          </p:cNvPr>
          <p:cNvSpPr txBox="1"/>
          <p:nvPr/>
        </p:nvSpPr>
        <p:spPr>
          <a:xfrm>
            <a:off x="772395" y="-10188"/>
            <a:ext cx="1953767" cy="52390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Listokaz japonský</a:t>
            </a:r>
          </a:p>
          <a:p>
            <a:pPr algn="ctr"/>
            <a:r>
              <a:rPr lang="cs-CZ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Popillia</a:t>
            </a:r>
            <a:r>
              <a:rPr lang="cs-CZ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japonica</a:t>
            </a:r>
            <a:endParaRPr lang="cs-CZ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Obrázek 13" descr="Obsah obrázku území, venku, škůdce, Organismus&#10;&#10;Obsah vygenerovaný umělou inteligencí může být nesprávný.">
            <a:extLst>
              <a:ext uri="{FF2B5EF4-FFF2-40B4-BE49-F238E27FC236}">
                <a16:creationId xmlns:a16="http://schemas.microsoft.com/office/drawing/2014/main" id="{5B72C47A-12B9-63ED-CE08-9FB86ACE5C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22228" r="31237" b="2530"/>
          <a:stretch/>
        </p:blipFill>
        <p:spPr>
          <a:xfrm>
            <a:off x="1804814" y="5967773"/>
            <a:ext cx="1637474" cy="1484165"/>
          </a:xfrm>
          <a:prstGeom prst="rect">
            <a:avLst/>
          </a:prstGeom>
        </p:spPr>
      </p:pic>
      <p:sp>
        <p:nvSpPr>
          <p:cNvPr id="18" name="Textové pole 18">
            <a:extLst>
              <a:ext uri="{FF2B5EF4-FFF2-40B4-BE49-F238E27FC236}">
                <a16:creationId xmlns:a16="http://schemas.microsoft.com/office/drawing/2014/main" id="{CFB83E0E-4D25-71DC-43CE-87DFD0D2783A}"/>
              </a:ext>
            </a:extLst>
          </p:cNvPr>
          <p:cNvSpPr txBox="1"/>
          <p:nvPr/>
        </p:nvSpPr>
        <p:spPr>
          <a:xfrm>
            <a:off x="2691193" y="1879049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dospělec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ové pole 18">
            <a:extLst>
              <a:ext uri="{FF2B5EF4-FFF2-40B4-BE49-F238E27FC236}">
                <a16:creationId xmlns:a16="http://schemas.microsoft.com/office/drawing/2014/main" id="{4A8E273D-6306-82FB-34DB-D9DF1F4503E3}"/>
              </a:ext>
            </a:extLst>
          </p:cNvPr>
          <p:cNvSpPr txBox="1"/>
          <p:nvPr/>
        </p:nvSpPr>
        <p:spPr>
          <a:xfrm>
            <a:off x="2894101" y="7270954"/>
            <a:ext cx="742202" cy="14652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larvy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ové pole 18">
            <a:extLst>
              <a:ext uri="{FF2B5EF4-FFF2-40B4-BE49-F238E27FC236}">
                <a16:creationId xmlns:a16="http://schemas.microsoft.com/office/drawing/2014/main" id="{176F21C2-94C8-2010-E86E-F87D82277651}"/>
              </a:ext>
            </a:extLst>
          </p:cNvPr>
          <p:cNvSpPr txBox="1"/>
          <p:nvPr/>
        </p:nvSpPr>
        <p:spPr>
          <a:xfrm>
            <a:off x="3577163" y="55600"/>
            <a:ext cx="3432828" cy="41191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cs-CZ" b="1" dirty="0"/>
              <a:t>Chraň přírodu a rostliny  </a:t>
            </a:r>
          </a:p>
        </p:txBody>
      </p:sp>
      <p:sp>
        <p:nvSpPr>
          <p:cNvPr id="22" name="Textové pole 17">
            <a:extLst>
              <a:ext uri="{FF2B5EF4-FFF2-40B4-BE49-F238E27FC236}">
                <a16:creationId xmlns:a16="http://schemas.microsoft.com/office/drawing/2014/main" id="{40F1E4DE-A6B5-13D3-B3FD-AF2A9CDE6C40}"/>
              </a:ext>
            </a:extLst>
          </p:cNvPr>
          <p:cNvSpPr txBox="1"/>
          <p:nvPr/>
        </p:nvSpPr>
        <p:spPr>
          <a:xfrm>
            <a:off x="3723014" y="538574"/>
            <a:ext cx="3143181" cy="2883599"/>
          </a:xfrm>
          <a:prstGeom prst="rect">
            <a:avLst/>
          </a:prstGeom>
          <a:noFill/>
          <a:ln w="6350">
            <a:noFill/>
            <a:prstDash val="sysDot"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PRIORITNÍ ŠKODLIVÝ OR</a:t>
            </a:r>
            <a:r>
              <a:rPr lang="cs-CZ" sz="1400" b="1" dirty="0">
                <a:solidFill>
                  <a:srgbClr val="990000"/>
                </a:solidFill>
                <a:latin typeface="Calibri"/>
                <a:ea typeface="Calibri" panose="020F0502020204030204" pitchFamily="34" charset="0"/>
                <a:cs typeface="Calibri"/>
              </a:rPr>
              <a:t>G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ANISMUS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lvl="0" algn="ctr"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Patogen či škůdce </a:t>
            </a:r>
          </a:p>
          <a:p>
            <a:pPr lvl="0" algn="ctr"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s </a:t>
            </a:r>
            <a:r>
              <a:rPr lang="cs-CZ" sz="1400" dirty="0">
                <a:solidFill>
                  <a:srgbClr val="990000"/>
                </a:solidFill>
                <a:ea typeface="Calibri" panose="020F0502020204030204" pitchFamily="34" charset="0"/>
                <a:cs typeface="Calibri"/>
              </a:rPr>
              <a:t>mimořádně závažným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potenciálním hospodářským, environmentálním </a:t>
            </a:r>
          </a:p>
          <a:p>
            <a:pPr lvl="0" algn="ctr"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nebo sociálním dopadem na EU.</a:t>
            </a:r>
            <a:r>
              <a:rPr lang="cs-CZ" sz="1400" dirty="0">
                <a:solidFill>
                  <a:srgbClr val="990000"/>
                </a:solidFill>
                <a:ea typeface="Calibri" panose="020F0502020204030204" pitchFamily="34" charset="0"/>
                <a:cs typeface="Calibri"/>
              </a:rPr>
              <a:t> 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Seznam prioritních škodlivých organismů je uveden v nařízení Komise v přenesené pravomoci (EU) 2019/1702.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lvl="0" algn="ctr"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Na tyto organismy </a:t>
            </a:r>
            <a:r>
              <a:rPr lang="cs-CZ" sz="1400" dirty="0">
                <a:solidFill>
                  <a:srgbClr val="990000"/>
                </a:solidFill>
                <a:ea typeface="Calibri" panose="020F0502020204030204" pitchFamily="34" charset="0"/>
                <a:cs typeface="Calibri"/>
              </a:rPr>
              <a:t>jsou členskými státy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zpracovány národní pohotovostní plány.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20" name="Textové pole 18">
            <a:extLst>
              <a:ext uri="{FF2B5EF4-FFF2-40B4-BE49-F238E27FC236}">
                <a16:creationId xmlns:a16="http://schemas.microsoft.com/office/drawing/2014/main" id="{7552DE67-191E-93A4-D165-A237B72E21C0}"/>
              </a:ext>
            </a:extLst>
          </p:cNvPr>
          <p:cNvSpPr txBox="1"/>
          <p:nvPr/>
        </p:nvSpPr>
        <p:spPr>
          <a:xfrm>
            <a:off x="938768" y="7265474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poškození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07D1E25C-CFDB-FAF4-FD73-1CDBA8E252C6}"/>
              </a:ext>
            </a:extLst>
          </p:cNvPr>
          <p:cNvSpPr/>
          <p:nvPr/>
        </p:nvSpPr>
        <p:spPr>
          <a:xfrm flipV="1">
            <a:off x="0" y="7509651"/>
            <a:ext cx="10691813" cy="7446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F7A32"/>
              </a:solidFill>
            </a:endParaRPr>
          </a:p>
        </p:txBody>
      </p:sp>
      <p:pic>
        <p:nvPicPr>
          <p:cNvPr id="38" name="Grafický objekt 37" descr="Otevřená ruka s rostlinou obrys">
            <a:extLst>
              <a:ext uri="{FF2B5EF4-FFF2-40B4-BE49-F238E27FC236}">
                <a16:creationId xmlns:a16="http://schemas.microsoft.com/office/drawing/2014/main" id="{D36CB5BC-A30B-0CE2-C9FB-66E8D170FF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07204" y="66012"/>
            <a:ext cx="323842" cy="323842"/>
          </a:xfrm>
          <a:prstGeom prst="rect">
            <a:avLst/>
          </a:prstGeom>
        </p:spPr>
      </p:pic>
      <p:pic>
        <p:nvPicPr>
          <p:cNvPr id="42" name="Grafický objekt 41" descr="Vykřičník obrys">
            <a:extLst>
              <a:ext uri="{FF2B5EF4-FFF2-40B4-BE49-F238E27FC236}">
                <a16:creationId xmlns:a16="http://schemas.microsoft.com/office/drawing/2014/main" id="{E4F1E9E0-72E3-3DEF-4320-73CE564B99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17700" y="467879"/>
            <a:ext cx="914400" cy="914400"/>
          </a:xfrm>
          <a:prstGeom prst="rect">
            <a:avLst/>
          </a:prstGeom>
        </p:spPr>
      </p:pic>
      <p:pic>
        <p:nvPicPr>
          <p:cNvPr id="43" name="Grafický objekt 42" descr="Vykřičník obrys">
            <a:extLst>
              <a:ext uri="{FF2B5EF4-FFF2-40B4-BE49-F238E27FC236}">
                <a16:creationId xmlns:a16="http://schemas.microsoft.com/office/drawing/2014/main" id="{AC19C4D0-7C17-B5D1-FC84-6B162ABDC9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59714" y="478762"/>
            <a:ext cx="914400" cy="914400"/>
          </a:xfrm>
          <a:prstGeom prst="rect">
            <a:avLst/>
          </a:prstGeom>
        </p:spPr>
      </p:pic>
      <p:pic>
        <p:nvPicPr>
          <p:cNvPr id="45" name="Grafický objekt 44" descr="Rostlina s kořeny obrys">
            <a:extLst>
              <a:ext uri="{FF2B5EF4-FFF2-40B4-BE49-F238E27FC236}">
                <a16:creationId xmlns:a16="http://schemas.microsoft.com/office/drawing/2014/main" id="{8295E920-1DA2-5BB0-87FB-77DBFF866B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9474" y="77511"/>
            <a:ext cx="323842" cy="323842"/>
          </a:xfrm>
          <a:prstGeom prst="rect">
            <a:avLst/>
          </a:prstGeom>
        </p:spPr>
      </p:pic>
      <p:sp>
        <p:nvSpPr>
          <p:cNvPr id="7" name="Textové pole 18">
            <a:extLst>
              <a:ext uri="{FF2B5EF4-FFF2-40B4-BE49-F238E27FC236}">
                <a16:creationId xmlns:a16="http://schemas.microsoft.com/office/drawing/2014/main" id="{0652E3D5-D352-3CFF-B978-59750154D782}"/>
              </a:ext>
            </a:extLst>
          </p:cNvPr>
          <p:cNvSpPr txBox="1"/>
          <p:nvPr/>
        </p:nvSpPr>
        <p:spPr>
          <a:xfrm>
            <a:off x="9588632" y="3734049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listokaz japonský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 pole 18">
            <a:extLst>
              <a:ext uri="{FF2B5EF4-FFF2-40B4-BE49-F238E27FC236}">
                <a16:creationId xmlns:a16="http://schemas.microsoft.com/office/drawing/2014/main" id="{A8C87656-18DE-F0DF-B256-DB90BED7021D}"/>
              </a:ext>
            </a:extLst>
          </p:cNvPr>
          <p:cNvSpPr txBox="1"/>
          <p:nvPr/>
        </p:nvSpPr>
        <p:spPr>
          <a:xfrm>
            <a:off x="9335386" y="6741814"/>
            <a:ext cx="1490944" cy="15126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agregace dospělců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3C4A18F5-227F-8266-DF44-C1F15F447A0C}"/>
              </a:ext>
            </a:extLst>
          </p:cNvPr>
          <p:cNvSpPr/>
          <p:nvPr/>
        </p:nvSpPr>
        <p:spPr>
          <a:xfrm flipV="1">
            <a:off x="-193" y="-6027"/>
            <a:ext cx="10696997" cy="4571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F7A32"/>
              </a:solidFill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4B356913-D782-4D6A-9311-5E53A24C71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" y="1355810"/>
            <a:ext cx="714794" cy="714794"/>
          </a:xfrm>
          <a:prstGeom prst="rect">
            <a:avLst/>
          </a:prstGeom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DE43159F-A707-0930-7FF3-ECCE43591C48}"/>
              </a:ext>
            </a:extLst>
          </p:cNvPr>
          <p:cNvSpPr txBox="1"/>
          <p:nvPr/>
        </p:nvSpPr>
        <p:spPr>
          <a:xfrm>
            <a:off x="3707204" y="6099072"/>
            <a:ext cx="3143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Využij červený QR kód</a:t>
            </a:r>
          </a:p>
        </p:txBody>
      </p:sp>
      <p:pic>
        <p:nvPicPr>
          <p:cNvPr id="39" name="Obrázek 38" descr="Obsah obrázku vzor, čtverec, steh, černobílý&#10;&#10;Obsah vygenerovaný umělou inteligencí může být nesprávný.">
            <a:extLst>
              <a:ext uri="{FF2B5EF4-FFF2-40B4-BE49-F238E27FC236}">
                <a16:creationId xmlns:a16="http://schemas.microsoft.com/office/drawing/2014/main" id="{45F6924F-A646-1BE3-CF64-D12B867615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16" y="3496765"/>
            <a:ext cx="1229393" cy="1229393"/>
          </a:xfrm>
          <a:prstGeom prst="rect">
            <a:avLst/>
          </a:prstGeom>
          <a:solidFill>
            <a:srgbClr val="CC3300"/>
          </a:solidFill>
          <a:ln w="38100">
            <a:solidFill>
              <a:srgbClr val="990000"/>
            </a:solidFill>
          </a:ln>
        </p:spPr>
      </p:pic>
      <p:pic>
        <p:nvPicPr>
          <p:cNvPr id="41" name="Obrázek 40" descr="Obsah obrázku vzor, steh, černobílý&#10;&#10;Obsah vygenerovaný umělou inteligencí může být nesprávný.">
            <a:extLst>
              <a:ext uri="{FF2B5EF4-FFF2-40B4-BE49-F238E27FC236}">
                <a16:creationId xmlns:a16="http://schemas.microsoft.com/office/drawing/2014/main" id="{7EA58EB5-228E-476F-4BF3-E1CF0AA5E68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40" y="3506965"/>
            <a:ext cx="1257167" cy="122369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35" name="Grafický objekt 1034" descr="Brouček se souvislou výplní">
            <a:extLst>
              <a:ext uri="{FF2B5EF4-FFF2-40B4-BE49-F238E27FC236}">
                <a16:creationId xmlns:a16="http://schemas.microsoft.com/office/drawing/2014/main" id="{A4E9B4D1-51D6-005C-9FC9-B4660B5EF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180971">
            <a:off x="119976" y="3262074"/>
            <a:ext cx="299495" cy="299495"/>
          </a:xfrm>
          <a:prstGeom prst="rect">
            <a:avLst/>
          </a:prstGeom>
        </p:spPr>
      </p:pic>
      <p:pic>
        <p:nvPicPr>
          <p:cNvPr id="1040" name="Grafický objekt 1039" descr="Brouk pod lupou se souvislou výplní">
            <a:extLst>
              <a:ext uri="{FF2B5EF4-FFF2-40B4-BE49-F238E27FC236}">
                <a16:creationId xmlns:a16="http://schemas.microsoft.com/office/drawing/2014/main" id="{07148E84-F10D-06DC-7CA9-964CAADD9BC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0369" y="5122844"/>
            <a:ext cx="268277" cy="268277"/>
          </a:xfrm>
          <a:prstGeom prst="rect">
            <a:avLst/>
          </a:prstGeom>
        </p:spPr>
      </p:pic>
      <p:sp>
        <p:nvSpPr>
          <p:cNvPr id="47" name="Obdélník 46">
            <a:extLst>
              <a:ext uri="{FF2B5EF4-FFF2-40B4-BE49-F238E27FC236}">
                <a16:creationId xmlns:a16="http://schemas.microsoft.com/office/drawing/2014/main" id="{88D9D079-61D2-7ABE-5D31-5B3A4F53126E}"/>
              </a:ext>
            </a:extLst>
          </p:cNvPr>
          <p:cNvSpPr/>
          <p:nvPr/>
        </p:nvSpPr>
        <p:spPr>
          <a:xfrm>
            <a:off x="8733" y="51083"/>
            <a:ext cx="3496644" cy="7456699"/>
          </a:xfrm>
          <a:prstGeom prst="rect">
            <a:avLst/>
          </a:prstGeom>
          <a:noFill/>
          <a:ln w="28575">
            <a:solidFill>
              <a:srgbClr val="9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812D1B0E-BBEA-1A1F-E720-303B51FB9375}"/>
              </a:ext>
            </a:extLst>
          </p:cNvPr>
          <p:cNvSpPr/>
          <p:nvPr/>
        </p:nvSpPr>
        <p:spPr>
          <a:xfrm>
            <a:off x="3577163" y="33643"/>
            <a:ext cx="3496644" cy="7484350"/>
          </a:xfrm>
          <a:prstGeom prst="rect">
            <a:avLst/>
          </a:prstGeom>
          <a:noFill/>
          <a:ln w="28575">
            <a:solidFill>
              <a:srgbClr val="9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0" name="Grafický objekt 49" descr="Listnatý strom se souvislou výplní">
            <a:extLst>
              <a:ext uri="{FF2B5EF4-FFF2-40B4-BE49-F238E27FC236}">
                <a16:creationId xmlns:a16="http://schemas.microsoft.com/office/drawing/2014/main" id="{515E72D7-E673-92AE-1591-CF81C2F34EE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2264" y="2072714"/>
            <a:ext cx="241293" cy="2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686289F-6245-997E-B57A-0E5D4105D04C}"/>
              </a:ext>
            </a:extLst>
          </p:cNvPr>
          <p:cNvSpPr/>
          <p:nvPr/>
        </p:nvSpPr>
        <p:spPr>
          <a:xfrm flipV="1">
            <a:off x="0" y="7519059"/>
            <a:ext cx="10691813" cy="7446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F7A32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-1"/>
            <a:ext cx="10692000" cy="7128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F7A32"/>
              </a:solidFill>
            </a:endParaRPr>
          </a:p>
        </p:txBody>
      </p:sp>
      <p:pic>
        <p:nvPicPr>
          <p:cNvPr id="51" name="Obrázek 50" descr="Obsah obrázku bezobratlý, housenka, larva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2A30D803-326B-1FF0-FAF1-D1DC0D22D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1" r="12362" b="7169"/>
          <a:stretch/>
        </p:blipFill>
        <p:spPr>
          <a:xfrm>
            <a:off x="1799740" y="5980712"/>
            <a:ext cx="1644899" cy="1481364"/>
          </a:xfrm>
          <a:prstGeom prst="rect">
            <a:avLst/>
          </a:prstGeom>
        </p:spPr>
      </p:pic>
      <p:pic>
        <p:nvPicPr>
          <p:cNvPr id="21" name="Obrázek 20" descr="Obsah obrázku osoba, venku, strom, Přírodní materiál&#10;&#10;Obsah vygenerovaný umělou inteligencí může být nesprávný.">
            <a:extLst>
              <a:ext uri="{FF2B5EF4-FFF2-40B4-BE49-F238E27FC236}">
                <a16:creationId xmlns:a16="http://schemas.microsoft.com/office/drawing/2014/main" id="{D841106B-78B9-6465-2874-CD4BC66DC0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8" t="31299" r="7536" b="22754"/>
          <a:stretch/>
        </p:blipFill>
        <p:spPr>
          <a:xfrm>
            <a:off x="5392085" y="5980712"/>
            <a:ext cx="1649382" cy="1482141"/>
          </a:xfrm>
          <a:prstGeom prst="rect">
            <a:avLst/>
          </a:prstGeom>
        </p:spPr>
      </p:pic>
      <p:pic>
        <p:nvPicPr>
          <p:cNvPr id="48" name="Obrázek 47" descr="Obsah obrázku venku, chobot, strom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362BAAEA-CA4D-E297-7CB4-FAC7799DD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r="15157" b="11973"/>
          <a:stretch/>
        </p:blipFill>
        <p:spPr>
          <a:xfrm>
            <a:off x="3663632" y="5977717"/>
            <a:ext cx="1648503" cy="1474203"/>
          </a:xfrm>
          <a:prstGeom prst="rect">
            <a:avLst/>
          </a:prstGeom>
        </p:spPr>
      </p:pic>
      <p:pic>
        <p:nvPicPr>
          <p:cNvPr id="28" name="Obrázek 27" descr="Obsah obrázku strom, hmyz, bezobratlý, venku&#10;&#10;Obsah vygenerovaný umělou inteligencí může být nesprávný.">
            <a:extLst>
              <a:ext uri="{FF2B5EF4-FFF2-40B4-BE49-F238E27FC236}">
                <a16:creationId xmlns:a16="http://schemas.microsoft.com/office/drawing/2014/main" id="{A04EE4BB-0D1C-6AE5-F16A-F531C5B71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44955" r="18637" b="8442"/>
          <a:stretch/>
        </p:blipFill>
        <p:spPr>
          <a:xfrm>
            <a:off x="3615331" y="533086"/>
            <a:ext cx="3478046" cy="1585825"/>
          </a:xfrm>
          <a:prstGeom prst="rect">
            <a:avLst/>
          </a:prstGeom>
        </p:spPr>
      </p:pic>
      <p:pic>
        <p:nvPicPr>
          <p:cNvPr id="25" name="Obrázek 24" descr="Obsah obrázku venku, tráva, strom, obloha&#10;&#10;Obsah vygenerovaný umělou inteligencí může být nesprávný.">
            <a:extLst>
              <a:ext uri="{FF2B5EF4-FFF2-40B4-BE49-F238E27FC236}">
                <a16:creationId xmlns:a16="http://schemas.microsoft.com/office/drawing/2014/main" id="{4BC53584-B705-EC3B-2F0F-DDD8E468E4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6" t="1788" r="13153" b="16679"/>
          <a:stretch/>
        </p:blipFill>
        <p:spPr>
          <a:xfrm>
            <a:off x="8967190" y="5977717"/>
            <a:ext cx="1625411" cy="1482142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BD665AD2-9B71-897B-3DF3-F5978EFDD9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783" r="438" b="6154"/>
          <a:stretch/>
        </p:blipFill>
        <p:spPr>
          <a:xfrm>
            <a:off x="7198418" y="524888"/>
            <a:ext cx="3468869" cy="159560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78DDEDE-72AF-4896-ABA2-ACCFC26419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0743" b="15483"/>
          <a:stretch/>
        </p:blipFill>
        <p:spPr>
          <a:xfrm>
            <a:off x="13211" y="533087"/>
            <a:ext cx="3473543" cy="1573482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57CC1F07-C2D7-48FF-4078-486ECE0B2E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139" t="259" r="19174" b="11954"/>
          <a:stretch/>
        </p:blipFill>
        <p:spPr>
          <a:xfrm>
            <a:off x="7287622" y="5980339"/>
            <a:ext cx="1579853" cy="1471581"/>
          </a:xfrm>
          <a:prstGeom prst="rect">
            <a:avLst/>
          </a:prstGeom>
        </p:spPr>
      </p:pic>
      <p:sp>
        <p:nvSpPr>
          <p:cNvPr id="36" name="Textové pole 17">
            <a:extLst>
              <a:ext uri="{FF2B5EF4-FFF2-40B4-BE49-F238E27FC236}">
                <a16:creationId xmlns:a16="http://schemas.microsoft.com/office/drawing/2014/main" id="{7C9745E9-34C2-4097-9B26-E5C037728979}"/>
              </a:ext>
            </a:extLst>
          </p:cNvPr>
          <p:cNvSpPr txBox="1"/>
          <p:nvPr/>
        </p:nvSpPr>
        <p:spPr>
          <a:xfrm>
            <a:off x="72875" y="2163654"/>
            <a:ext cx="3378734" cy="3761285"/>
          </a:xfrm>
          <a:prstGeom prst="rect">
            <a:avLst/>
          </a:prstGeom>
          <a:noFill/>
          <a:ln w="6350">
            <a:noFill/>
            <a:prstDash val="sysDot"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HOSTITELÉ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Listnaté dřeviny (bříza, habr, javor, jilm, jírovec, lípa, olše, platan, topol, vrba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a mnoho dalších.). Oba druhy 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patří mezi široké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polyfágy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00" dirty="0">
                <a:latin typeface="Calibri"/>
                <a:ea typeface="Calibri" panose="020F0502020204030204" pitchFamily="34" charset="0"/>
                <a:cs typeface="Calibri"/>
              </a:rPr>
              <a:t>	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POPIS</a:t>
            </a:r>
          </a:p>
          <a:p>
            <a:pPr lvl="0" algn="just"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Brouci dorůstají 25–35 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m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m. J</a:t>
            </a:r>
            <a:r>
              <a:rPr lang="cs-CZ" sz="1400" dirty="0" err="1">
                <a:ea typeface="Calibri" panose="020F0502020204030204" pitchFamily="34" charset="0"/>
                <a:cs typeface="Calibri"/>
              </a:rPr>
              <a:t>sou</a:t>
            </a:r>
            <a:r>
              <a:rPr lang="cs-CZ" sz="1400" dirty="0">
                <a:ea typeface="Calibri" panose="020F0502020204030204" pitchFamily="34" charset="0"/>
                <a:cs typeface="Calibri"/>
              </a:rPr>
              <a:t> černí </a:t>
            </a:r>
            <a:br>
              <a:rPr lang="cs-CZ" sz="1400" dirty="0">
                <a:ea typeface="Calibri" panose="020F0502020204030204" pitchFamily="34" charset="0"/>
                <a:cs typeface="Calibri"/>
              </a:rPr>
            </a:br>
            <a:r>
              <a:rPr lang="cs-CZ" sz="1400" dirty="0">
                <a:ea typeface="Calibri" panose="020F0502020204030204" pitchFamily="34" charset="0"/>
                <a:cs typeface="Calibri"/>
              </a:rPr>
              <a:t>s bělavými skvrnami na krovkách.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Nápadná jsou dlouhá pruhovaná tykadla. Kusadla směřují kolmo dolů. Larvy jsou beznohé, krémově bílé s článkovaným tělem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Dorůstající do 50 mm.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POŠKOZENÍ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Pod kůrou chodbičky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. Na napadených stromech se objevují kruhovité výletové otvory o průměru 10–15 mm.</a:t>
            </a:r>
          </a:p>
        </p:txBody>
      </p:sp>
      <p:sp>
        <p:nvSpPr>
          <p:cNvPr id="4" name="AutoShape 4" descr="https://eu-api.asm.skype.com/v1/objects/0-weu-d11-9b168da972dbad411f7efde800ff4cd6/views/imgpsh_mobile_save">
            <a:extLst>
              <a:ext uri="{FF2B5EF4-FFF2-40B4-BE49-F238E27FC236}">
                <a16:creationId xmlns:a16="http://schemas.microsoft.com/office/drawing/2014/main" id="{6DE60737-C22B-483C-991C-81442CA939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215900"/>
            <a:ext cx="10691813" cy="71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987FC53-1C3A-8D11-4110-CA119FFEE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344" r="10263" b="7988"/>
          <a:stretch/>
        </p:blipFill>
        <p:spPr>
          <a:xfrm>
            <a:off x="62495" y="5980712"/>
            <a:ext cx="1648503" cy="1482120"/>
          </a:xfrm>
          <a:prstGeom prst="rect">
            <a:avLst/>
          </a:prstGeom>
        </p:spPr>
      </p:pic>
      <p:sp>
        <p:nvSpPr>
          <p:cNvPr id="26" name="Textové pole 17">
            <a:extLst>
              <a:ext uri="{FF2B5EF4-FFF2-40B4-BE49-F238E27FC236}">
                <a16:creationId xmlns:a16="http://schemas.microsoft.com/office/drawing/2014/main" id="{9625095F-5710-5C9C-4926-711735463530}"/>
              </a:ext>
            </a:extLst>
          </p:cNvPr>
          <p:cNvSpPr txBox="1"/>
          <p:nvPr/>
        </p:nvSpPr>
        <p:spPr>
          <a:xfrm>
            <a:off x="7290288" y="2162848"/>
            <a:ext cx="3283386" cy="3761285"/>
          </a:xfrm>
          <a:prstGeom prst="rect">
            <a:avLst/>
          </a:prstGeom>
          <a:noFill/>
          <a:ln w="6350">
            <a:noFill/>
            <a:prstDash val="sysDot"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HOSTITELÉ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Hostitelskými rostlinami jsou nejrůznější druhy </a:t>
            </a: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jasanů (</a:t>
            </a:r>
            <a:r>
              <a:rPr kumimoji="0" lang="cs-CZ" sz="1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Fraxinus</a:t>
            </a: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kumimoji="0" lang="cs-CZ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spp</a:t>
            </a: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.).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     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POPIS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Dospělci mají úzké tělo klínovitého tvaru  </a:t>
            </a:r>
            <a:b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</a:b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o délce 8–14 mm. Tělo je s kovově </a:t>
            </a:r>
            <a:r>
              <a:rPr kumimoji="0" lang="cs-CZ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modrozelen</a:t>
            </a:r>
            <a:r>
              <a:rPr lang="cs-CZ" sz="1400" dirty="0" err="1">
                <a:latin typeface="Calibri"/>
                <a:ea typeface="Calibri" panose="020F0502020204030204" pitchFamily="34" charset="0"/>
                <a:cs typeface="Calibri"/>
              </a:rPr>
              <a:t>ým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 zbarvením</a:t>
            </a: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. Larva je protáhlá, zploštělá, beznohá, smetanově bílé barvy. Její tělo je článkovité. D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orůstá</a:t>
            </a: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do velikosti </a:t>
            </a:r>
            <a:b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</a:b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26–32 mm. Hlava larvy je malá, zřetelné je pouze kousací ústní ústrojí.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POŠKOZENÍ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Larvy vytváří zakřivené chodbičky, které jsou vyplněny pilinami a trusem. Výletové otvory ve tvaru písmene „D“ o šířce 4 mm. </a:t>
            </a:r>
          </a:p>
        </p:txBody>
      </p:sp>
      <p:sp>
        <p:nvSpPr>
          <p:cNvPr id="29" name="Textové pole 17">
            <a:extLst>
              <a:ext uri="{FF2B5EF4-FFF2-40B4-BE49-F238E27FC236}">
                <a16:creationId xmlns:a16="http://schemas.microsoft.com/office/drawing/2014/main" id="{E08E4398-C5D7-D993-053B-1732405DFAE4}"/>
              </a:ext>
            </a:extLst>
          </p:cNvPr>
          <p:cNvSpPr txBox="1"/>
          <p:nvPr/>
        </p:nvSpPr>
        <p:spPr>
          <a:xfrm>
            <a:off x="3680859" y="2164375"/>
            <a:ext cx="3369150" cy="3761285"/>
          </a:xfrm>
          <a:prstGeom prst="rect">
            <a:avLst/>
          </a:prstGeom>
          <a:noFill/>
          <a:ln w="6350">
            <a:noFill/>
            <a:prstDash val="sysDot"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cs-CZ" sz="1400" b="1" dirty="0">
                <a:latin typeface="Calibri"/>
                <a:ea typeface="Calibri" panose="020F0502020204030204" pitchFamily="34" charset="0"/>
                <a:cs typeface="Calibri"/>
              </a:rPr>
              <a:t>	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HOSTITELÉ</a:t>
            </a:r>
            <a:endParaRPr lang="cs-CZ" sz="1400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Především ovocné dřeviny rodu </a:t>
            </a:r>
            <a:r>
              <a:rPr lang="cs-CZ" sz="1400" i="1" dirty="0" err="1">
                <a:latin typeface="Calibri"/>
                <a:ea typeface="Calibri" panose="020F0502020204030204" pitchFamily="34" charset="0"/>
                <a:cs typeface="Calibri"/>
              </a:rPr>
              <a:t>Prunus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 (broskvoň, meruňka, slivoň, třešeň).</a:t>
            </a:r>
          </a:p>
          <a:p>
            <a:pPr marR="0" lvl="0" algn="just" defTabSz="457200" rtl="0" eaLnBrk="1" fontAlgn="auto" latinLnBrk="0" hangingPunct="1">
              <a:buClrTx/>
              <a:buSzTx/>
              <a:tabLst/>
              <a:defRPr/>
            </a:pPr>
            <a:r>
              <a:rPr lang="cs-CZ" sz="1400" b="1" dirty="0">
                <a:latin typeface="Calibri"/>
                <a:ea typeface="Calibri" panose="020F0502020204030204" pitchFamily="34" charset="0"/>
                <a:cs typeface="Calibri"/>
              </a:rPr>
              <a:t>        </a:t>
            </a:r>
          </a:p>
          <a:p>
            <a:pPr marR="0" lvl="0" algn="just" defTabSz="457200" rtl="0" eaLnBrk="1" fontAlgn="auto" latinLnBrk="0" hangingPunct="1">
              <a:buClrTx/>
              <a:buSzTx/>
              <a:tabLst/>
              <a:defRPr/>
            </a:pPr>
            <a:r>
              <a:rPr lang="cs-CZ" sz="1400" b="1" dirty="0">
                <a:latin typeface="Calibri"/>
                <a:ea typeface="Calibri" panose="020F0502020204030204" pitchFamily="34" charset="0"/>
                <a:cs typeface="Calibri"/>
              </a:rPr>
              <a:t>	POPIS</a:t>
            </a:r>
          </a:p>
          <a:p>
            <a:pPr marR="0" lvl="0" algn="just" defTabSz="457200" rtl="0" eaLnBrk="1" fontAlgn="auto" latinLnBrk="0" hangingPunct="1">
              <a:buClrTx/>
              <a:buSzTx/>
              <a:tabLst/>
              <a:defRPr/>
            </a:pP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Tělo dospělců dosahuje 40 mm. Mají hladké lesklé černé krovky s výrazně červeným štítem. Kusadla, narozdíl od kozlíčků, směřují dopředu. Samičky mají tykadla přibližně stejně dlouhá jako tělo, samci pak výrazně delší. Larvy dorůstají kolem 50 mm. Mají žlutobílé zbarvení a 3 páry hrudních končetin.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  <a:p>
            <a:pPr marR="0" lvl="0" algn="just" defTabSz="457200" rtl="0" eaLnBrk="1" fontAlgn="auto" latinLnBrk="0" hangingPunct="1">
              <a:buClrTx/>
              <a:buSzTx/>
              <a:tabLst/>
              <a:defRPr/>
            </a:pPr>
            <a:endParaRPr lang="cs-CZ" sz="1400" b="1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R="0" lvl="0" algn="just" defTabSz="457200" rtl="0" eaLnBrk="1" fontAlgn="auto" latinLnBrk="0" hangingPunct="1">
              <a:buClrTx/>
              <a:buSzTx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	POŠKOZENÍ</a:t>
            </a:r>
          </a:p>
          <a:p>
            <a:pPr marR="0" lvl="0" algn="just" defTabSz="457200" rtl="0" eaLnBrk="1" fontAlgn="auto" latinLnBrk="0" hangingPunct="1">
              <a:buClrTx/>
              <a:buSzTx/>
              <a:tabLst/>
              <a:defRPr/>
            </a:pPr>
            <a:r>
              <a:rPr kumimoji="0" lang="cs-CZ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Larvy škodí žírem, kterým vytváří chodbičky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 mezi kůrou a dřevem. Viditelné jsou výletové otvory a přítomnost </a:t>
            </a:r>
            <a:r>
              <a:rPr lang="cs-CZ" sz="1400" dirty="0" err="1">
                <a:latin typeface="Calibri"/>
                <a:ea typeface="Calibri" panose="020F0502020204030204" pitchFamily="34" charset="0"/>
                <a:cs typeface="Calibri"/>
              </a:rPr>
              <a:t>drtinek</a:t>
            </a:r>
            <a:r>
              <a:rPr lang="cs-CZ" sz="1400" dirty="0">
                <a:latin typeface="Calibri"/>
                <a:ea typeface="Calibri" panose="020F0502020204030204" pitchFamily="34" charset="0"/>
                <a:cs typeface="Calibri"/>
              </a:rPr>
              <a:t> na kmeni dřevin. </a:t>
            </a:r>
            <a:endParaRPr kumimoji="0" lang="cs-CZ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defRPr/>
            </a:pPr>
            <a:r>
              <a:rPr lang="cs-CZ" sz="1100" dirty="0">
                <a:latin typeface="Calibri"/>
                <a:ea typeface="Calibri" panose="020F0502020204030204" pitchFamily="34" charset="0"/>
                <a:cs typeface="Calibri"/>
              </a:rPr>
              <a:t>  </a:t>
            </a:r>
            <a:endParaRPr lang="cs-CZ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ové pole 18">
            <a:extLst>
              <a:ext uri="{FF2B5EF4-FFF2-40B4-BE49-F238E27FC236}">
                <a16:creationId xmlns:a16="http://schemas.microsoft.com/office/drawing/2014/main" id="{5971BC62-6F93-0C43-CCBA-B44438F048D2}"/>
              </a:ext>
            </a:extLst>
          </p:cNvPr>
          <p:cNvSpPr txBox="1"/>
          <p:nvPr/>
        </p:nvSpPr>
        <p:spPr>
          <a:xfrm>
            <a:off x="2679872" y="1918507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dospělec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ové pole 18">
            <a:extLst>
              <a:ext uri="{FF2B5EF4-FFF2-40B4-BE49-F238E27FC236}">
                <a16:creationId xmlns:a16="http://schemas.microsoft.com/office/drawing/2014/main" id="{6B860460-6152-F898-4A4C-F85206F85B26}"/>
              </a:ext>
            </a:extLst>
          </p:cNvPr>
          <p:cNvSpPr txBox="1"/>
          <p:nvPr/>
        </p:nvSpPr>
        <p:spPr>
          <a:xfrm>
            <a:off x="7898936" y="7272392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výletové otvory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ové pole 18">
            <a:extLst>
              <a:ext uri="{FF2B5EF4-FFF2-40B4-BE49-F238E27FC236}">
                <a16:creationId xmlns:a16="http://schemas.microsoft.com/office/drawing/2014/main" id="{7EC7C985-CB27-3688-DE6D-6EA9C4A01642}"/>
              </a:ext>
            </a:extLst>
          </p:cNvPr>
          <p:cNvSpPr txBox="1"/>
          <p:nvPr/>
        </p:nvSpPr>
        <p:spPr>
          <a:xfrm>
            <a:off x="3522267" y="7269939"/>
            <a:ext cx="978984" cy="16068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poškození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ové pole 18">
            <a:extLst>
              <a:ext uri="{FF2B5EF4-FFF2-40B4-BE49-F238E27FC236}">
                <a16:creationId xmlns:a16="http://schemas.microsoft.com/office/drawing/2014/main" id="{1781D9FA-37C8-A523-3D0A-E84534C22A28}"/>
              </a:ext>
            </a:extLst>
          </p:cNvPr>
          <p:cNvSpPr txBox="1"/>
          <p:nvPr/>
        </p:nvSpPr>
        <p:spPr>
          <a:xfrm>
            <a:off x="7738" y="7283284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výletové otvory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ové pole 18">
            <a:extLst>
              <a:ext uri="{FF2B5EF4-FFF2-40B4-BE49-F238E27FC236}">
                <a16:creationId xmlns:a16="http://schemas.microsoft.com/office/drawing/2014/main" id="{44EFF7E9-11D8-5EDA-0420-2C861DD46966}"/>
              </a:ext>
            </a:extLst>
          </p:cNvPr>
          <p:cNvSpPr txBox="1"/>
          <p:nvPr/>
        </p:nvSpPr>
        <p:spPr>
          <a:xfrm>
            <a:off x="9696705" y="1928930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dospělec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" name="Textové pole 18">
            <a:extLst>
              <a:ext uri="{FF2B5EF4-FFF2-40B4-BE49-F238E27FC236}">
                <a16:creationId xmlns:a16="http://schemas.microsoft.com/office/drawing/2014/main" id="{9E5C6ECA-7AF9-8612-DA27-A912DDD6DD68}"/>
              </a:ext>
            </a:extLst>
          </p:cNvPr>
          <p:cNvSpPr txBox="1"/>
          <p:nvPr/>
        </p:nvSpPr>
        <p:spPr>
          <a:xfrm>
            <a:off x="6259117" y="1930808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dospělec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Grafický objekt 8" descr="Brouk pod lupou se souvislou výplní">
            <a:extLst>
              <a:ext uri="{FF2B5EF4-FFF2-40B4-BE49-F238E27FC236}">
                <a16:creationId xmlns:a16="http://schemas.microsoft.com/office/drawing/2014/main" id="{6FBF809E-6DFB-4C86-4FDF-5A11BFF959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28370" y="4874514"/>
            <a:ext cx="303951" cy="303951"/>
          </a:xfrm>
          <a:prstGeom prst="rect">
            <a:avLst/>
          </a:prstGeom>
        </p:spPr>
      </p:pic>
      <p:pic>
        <p:nvPicPr>
          <p:cNvPr id="45" name="Grafický objekt 44" descr="Brouk pod lupou se souvislou výplní">
            <a:extLst>
              <a:ext uri="{FF2B5EF4-FFF2-40B4-BE49-F238E27FC236}">
                <a16:creationId xmlns:a16="http://schemas.microsoft.com/office/drawing/2014/main" id="{F1EC5A98-A22B-525E-B833-E8475CC27A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25531" y="4890703"/>
            <a:ext cx="303951" cy="303951"/>
          </a:xfrm>
          <a:prstGeom prst="rect">
            <a:avLst/>
          </a:prstGeom>
        </p:spPr>
      </p:pic>
      <p:sp>
        <p:nvSpPr>
          <p:cNvPr id="3" name="Textové pole 18">
            <a:extLst>
              <a:ext uri="{FF2B5EF4-FFF2-40B4-BE49-F238E27FC236}">
                <a16:creationId xmlns:a16="http://schemas.microsoft.com/office/drawing/2014/main" id="{800F3A9B-A131-802C-08D5-41E883F88023}"/>
              </a:ext>
            </a:extLst>
          </p:cNvPr>
          <p:cNvSpPr txBox="1"/>
          <p:nvPr/>
        </p:nvSpPr>
        <p:spPr>
          <a:xfrm>
            <a:off x="1643487" y="7284498"/>
            <a:ext cx="646081" cy="1582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larva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 pole 18">
            <a:extLst>
              <a:ext uri="{FF2B5EF4-FFF2-40B4-BE49-F238E27FC236}">
                <a16:creationId xmlns:a16="http://schemas.microsoft.com/office/drawing/2014/main" id="{5760EB3E-6498-4033-F34A-D2CBD8CACC33}"/>
              </a:ext>
            </a:extLst>
          </p:cNvPr>
          <p:cNvSpPr txBox="1"/>
          <p:nvPr/>
        </p:nvSpPr>
        <p:spPr>
          <a:xfrm>
            <a:off x="9768777" y="7273378"/>
            <a:ext cx="1006858" cy="1970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poškození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ové pole 18">
            <a:extLst>
              <a:ext uri="{FF2B5EF4-FFF2-40B4-BE49-F238E27FC236}">
                <a16:creationId xmlns:a16="http://schemas.microsoft.com/office/drawing/2014/main" id="{7FD41D3C-2B6A-6EE3-4E17-01A315B321AE}"/>
              </a:ext>
            </a:extLst>
          </p:cNvPr>
          <p:cNvSpPr txBox="1"/>
          <p:nvPr/>
        </p:nvSpPr>
        <p:spPr>
          <a:xfrm>
            <a:off x="5322618" y="7277530"/>
            <a:ext cx="1254222" cy="20000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larva s poškozením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Obrázek 31" descr="Obsah obrázku vzor, steh, černobílý&#10;&#10;Obsah vygenerovaný umělou inteligencí může být nesprávný.">
            <a:extLst>
              <a:ext uri="{FF2B5EF4-FFF2-40B4-BE49-F238E27FC236}">
                <a16:creationId xmlns:a16="http://schemas.microsoft.com/office/drawing/2014/main" id="{2974AB6A-D174-5119-33D9-5AE0477CE8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46" y="1431622"/>
            <a:ext cx="702611" cy="702611"/>
          </a:xfrm>
          <a:prstGeom prst="rect">
            <a:avLst/>
          </a:prstGeom>
        </p:spPr>
      </p:pic>
      <p:pic>
        <p:nvPicPr>
          <p:cNvPr id="35" name="Obrázek 34" descr="Obsah obrázku vzor, steh, černobílý&#10;&#10;Obsah vygenerovaný umělou inteligencí může být nesprávný.">
            <a:extLst>
              <a:ext uri="{FF2B5EF4-FFF2-40B4-BE49-F238E27FC236}">
                <a16:creationId xmlns:a16="http://schemas.microsoft.com/office/drawing/2014/main" id="{E10C5BC0-D51B-5A94-5BD5-7B13711DD2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" y="1428280"/>
            <a:ext cx="697320" cy="697320"/>
          </a:xfrm>
          <a:prstGeom prst="rect">
            <a:avLst/>
          </a:prstGeom>
        </p:spPr>
      </p:pic>
      <p:pic>
        <p:nvPicPr>
          <p:cNvPr id="43" name="Obrázek 42" descr="Obsah obrázku vzor, steh, černobílý&#10;&#10;Obsah vygenerovaný umělou inteligencí může být nesprávný.">
            <a:extLst>
              <a:ext uri="{FF2B5EF4-FFF2-40B4-BE49-F238E27FC236}">
                <a16:creationId xmlns:a16="http://schemas.microsoft.com/office/drawing/2014/main" id="{F45258CF-17FB-8B65-CA24-8D4AA0B389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44" y="535504"/>
            <a:ext cx="702611" cy="702611"/>
          </a:xfrm>
          <a:prstGeom prst="rect">
            <a:avLst/>
          </a:prstGeom>
        </p:spPr>
      </p:pic>
      <p:sp>
        <p:nvSpPr>
          <p:cNvPr id="53" name="Obdélník 52">
            <a:extLst>
              <a:ext uri="{FF2B5EF4-FFF2-40B4-BE49-F238E27FC236}">
                <a16:creationId xmlns:a16="http://schemas.microsoft.com/office/drawing/2014/main" id="{33E4A6AF-FBA5-EFB8-1D6C-208809922E33}"/>
              </a:ext>
            </a:extLst>
          </p:cNvPr>
          <p:cNvSpPr/>
          <p:nvPr/>
        </p:nvSpPr>
        <p:spPr>
          <a:xfrm>
            <a:off x="-2284" y="51083"/>
            <a:ext cx="3496644" cy="745669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14231445-F5FD-3902-B1E4-4B545AEFEEE8}"/>
              </a:ext>
            </a:extLst>
          </p:cNvPr>
          <p:cNvSpPr/>
          <p:nvPr/>
        </p:nvSpPr>
        <p:spPr>
          <a:xfrm>
            <a:off x="3603028" y="38203"/>
            <a:ext cx="3490349" cy="7469579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bdélník 54">
            <a:extLst>
              <a:ext uri="{FF2B5EF4-FFF2-40B4-BE49-F238E27FC236}">
                <a16:creationId xmlns:a16="http://schemas.microsoft.com/office/drawing/2014/main" id="{AF103394-7574-0C95-4460-47B708DEA6EE}"/>
              </a:ext>
            </a:extLst>
          </p:cNvPr>
          <p:cNvSpPr/>
          <p:nvPr/>
        </p:nvSpPr>
        <p:spPr>
          <a:xfrm>
            <a:off x="7182447" y="38202"/>
            <a:ext cx="3487102" cy="7469579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A7896EA-72BE-DE44-7DC6-B45E800EE798}"/>
              </a:ext>
            </a:extLst>
          </p:cNvPr>
          <p:cNvSpPr/>
          <p:nvPr/>
        </p:nvSpPr>
        <p:spPr>
          <a:xfrm>
            <a:off x="-2284" y="51083"/>
            <a:ext cx="3513618" cy="49488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ové pole 18"/>
          <p:cNvSpPr txBox="1"/>
          <p:nvPr/>
        </p:nvSpPr>
        <p:spPr>
          <a:xfrm>
            <a:off x="141788" y="31429"/>
            <a:ext cx="3325443" cy="52390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Kozlíčci rodu </a:t>
            </a:r>
            <a:r>
              <a:rPr lang="cs-CZ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Anoplophora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Anoplophora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glabripennis</a:t>
            </a:r>
            <a:r>
              <a:rPr lang="cs-CZ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A. </a:t>
            </a:r>
            <a:r>
              <a:rPr lang="cs-CZ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chinensis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DFD3581-8A83-7556-3D6D-02AD911B76B9}"/>
              </a:ext>
            </a:extLst>
          </p:cNvPr>
          <p:cNvSpPr/>
          <p:nvPr/>
        </p:nvSpPr>
        <p:spPr>
          <a:xfrm>
            <a:off x="3625359" y="38204"/>
            <a:ext cx="3468018" cy="494882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ové pole 18">
            <a:extLst>
              <a:ext uri="{FF2B5EF4-FFF2-40B4-BE49-F238E27FC236}">
                <a16:creationId xmlns:a16="http://schemas.microsoft.com/office/drawing/2014/main" id="{F4E10788-AF34-0D2F-97CD-7FFB2BCDCC25}"/>
              </a:ext>
            </a:extLst>
          </p:cNvPr>
          <p:cNvSpPr txBox="1"/>
          <p:nvPr/>
        </p:nvSpPr>
        <p:spPr>
          <a:xfrm>
            <a:off x="3720373" y="31429"/>
            <a:ext cx="3271285" cy="52390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Tesařík</a:t>
            </a:r>
          </a:p>
          <a:p>
            <a:pPr algn="ctr"/>
            <a:r>
              <a:rPr lang="cs-CZ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Aromia</a:t>
            </a:r>
            <a:r>
              <a:rPr lang="cs-CZ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bungii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D48A1EF-D404-FE54-47C2-CAC1A6A0F84D}"/>
              </a:ext>
            </a:extLst>
          </p:cNvPr>
          <p:cNvSpPr/>
          <p:nvPr/>
        </p:nvSpPr>
        <p:spPr>
          <a:xfrm>
            <a:off x="7191500" y="38204"/>
            <a:ext cx="3500313" cy="494882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ové pole 18">
            <a:extLst>
              <a:ext uri="{FF2B5EF4-FFF2-40B4-BE49-F238E27FC236}">
                <a16:creationId xmlns:a16="http://schemas.microsoft.com/office/drawing/2014/main" id="{C455263B-59D5-6027-FA00-B70A0F72DD19}"/>
              </a:ext>
            </a:extLst>
          </p:cNvPr>
          <p:cNvSpPr txBox="1"/>
          <p:nvPr/>
        </p:nvSpPr>
        <p:spPr>
          <a:xfrm>
            <a:off x="7956711" y="40615"/>
            <a:ext cx="1953767" cy="52390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2326" tIns="16163" rIns="32326" bIns="1616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olník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jasanový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Agrilus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planipennis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2" name="Grafický objekt 1031" descr="Brouček se souvislou výplní">
            <a:extLst>
              <a:ext uri="{FF2B5EF4-FFF2-40B4-BE49-F238E27FC236}">
                <a16:creationId xmlns:a16="http://schemas.microsoft.com/office/drawing/2014/main" id="{543CA915-AA06-35ED-23C7-591D8A39CE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180971">
            <a:off x="112317" y="3326689"/>
            <a:ext cx="299495" cy="299495"/>
          </a:xfrm>
          <a:prstGeom prst="rect">
            <a:avLst/>
          </a:prstGeom>
        </p:spPr>
      </p:pic>
      <p:pic>
        <p:nvPicPr>
          <p:cNvPr id="1034" name="Grafický objekt 1033" descr="Brouk pod lupou se souvislou výplní">
            <a:extLst>
              <a:ext uri="{FF2B5EF4-FFF2-40B4-BE49-F238E27FC236}">
                <a16:creationId xmlns:a16="http://schemas.microsoft.com/office/drawing/2014/main" id="{E4163F92-EF6A-B081-6C2D-7668872A88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8139" y="4970444"/>
            <a:ext cx="268277" cy="268277"/>
          </a:xfrm>
          <a:prstGeom prst="rect">
            <a:avLst/>
          </a:prstGeom>
        </p:spPr>
      </p:pic>
      <p:pic>
        <p:nvPicPr>
          <p:cNvPr id="1036" name="Grafický objekt 1035" descr="Brouček se souvislou výplní">
            <a:extLst>
              <a:ext uri="{FF2B5EF4-FFF2-40B4-BE49-F238E27FC236}">
                <a16:creationId xmlns:a16="http://schemas.microsoft.com/office/drawing/2014/main" id="{8AAAB276-1E40-CC0A-B8C5-7C99BE627A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180971">
            <a:off x="7303820" y="2994184"/>
            <a:ext cx="299495" cy="299495"/>
          </a:xfrm>
          <a:prstGeom prst="rect">
            <a:avLst/>
          </a:prstGeom>
        </p:spPr>
      </p:pic>
      <p:pic>
        <p:nvPicPr>
          <p:cNvPr id="1037" name="Grafický objekt 1036" descr="Brouček se souvislou výplní">
            <a:extLst>
              <a:ext uri="{FF2B5EF4-FFF2-40B4-BE49-F238E27FC236}">
                <a16:creationId xmlns:a16="http://schemas.microsoft.com/office/drawing/2014/main" id="{EBD38D1C-C436-1328-AFDD-28629489E6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180971">
            <a:off x="3700512" y="2973437"/>
            <a:ext cx="299495" cy="299495"/>
          </a:xfrm>
          <a:prstGeom prst="rect">
            <a:avLst/>
          </a:prstGeom>
        </p:spPr>
      </p:pic>
      <p:pic>
        <p:nvPicPr>
          <p:cNvPr id="1038" name="Grafický objekt 1037" descr="Brouk pod lupou se souvislou výplní">
            <a:extLst>
              <a:ext uri="{FF2B5EF4-FFF2-40B4-BE49-F238E27FC236}">
                <a16:creationId xmlns:a16="http://schemas.microsoft.com/office/drawing/2014/main" id="{52275F18-6659-95A5-5AE6-AB60BF4A71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350170" y="4910188"/>
            <a:ext cx="268277" cy="268277"/>
          </a:xfrm>
          <a:prstGeom prst="rect">
            <a:avLst/>
          </a:prstGeom>
        </p:spPr>
      </p:pic>
      <p:pic>
        <p:nvPicPr>
          <p:cNvPr id="1039" name="Grafický objekt 1038" descr="Brouk pod lupou se souvislou výplní">
            <a:extLst>
              <a:ext uri="{FF2B5EF4-FFF2-40B4-BE49-F238E27FC236}">
                <a16:creationId xmlns:a16="http://schemas.microsoft.com/office/drawing/2014/main" id="{456D1033-3837-D1A1-C3E7-6FB4706B00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38154" y="4919370"/>
            <a:ext cx="268277" cy="268277"/>
          </a:xfrm>
          <a:prstGeom prst="rect">
            <a:avLst/>
          </a:prstGeom>
        </p:spPr>
      </p:pic>
      <p:pic>
        <p:nvPicPr>
          <p:cNvPr id="1045" name="Grafický objekt 1044" descr="Listnatý strom se souvislou výplní">
            <a:extLst>
              <a:ext uri="{FF2B5EF4-FFF2-40B4-BE49-F238E27FC236}">
                <a16:creationId xmlns:a16="http://schemas.microsoft.com/office/drawing/2014/main" id="{CB2436A4-8588-95BC-6D38-5B06C243ECE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1247" y="2149833"/>
            <a:ext cx="241293" cy="241293"/>
          </a:xfrm>
          <a:prstGeom prst="rect">
            <a:avLst/>
          </a:prstGeom>
        </p:spPr>
      </p:pic>
      <p:pic>
        <p:nvPicPr>
          <p:cNvPr id="1046" name="Grafický objekt 1045" descr="Listnatý strom se souvislou výplní">
            <a:extLst>
              <a:ext uri="{FF2B5EF4-FFF2-40B4-BE49-F238E27FC236}">
                <a16:creationId xmlns:a16="http://schemas.microsoft.com/office/drawing/2014/main" id="{5E828536-AB44-60EF-9C6E-F234F93FD2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34058" y="2158200"/>
            <a:ext cx="241293" cy="241293"/>
          </a:xfrm>
          <a:prstGeom prst="rect">
            <a:avLst/>
          </a:prstGeom>
        </p:spPr>
      </p:pic>
      <p:pic>
        <p:nvPicPr>
          <p:cNvPr id="1047" name="Grafický objekt 1046" descr="Listnatý strom se souvislou výplní">
            <a:extLst>
              <a:ext uri="{FF2B5EF4-FFF2-40B4-BE49-F238E27FC236}">
                <a16:creationId xmlns:a16="http://schemas.microsoft.com/office/drawing/2014/main" id="{DABC9E27-C8E4-CFC7-F1BE-0261C76093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87622" y="2176489"/>
            <a:ext cx="241293" cy="2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664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6016</TotalTime>
  <Words>597</Words>
  <Application>Microsoft Office PowerPoint</Application>
  <PresentationFormat>Vlastní</PresentationFormat>
  <Paragraphs>82</Paragraphs>
  <Slides>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Patočková Jana</dc:creator>
  <cp:lastModifiedBy>Beránek Jakub</cp:lastModifiedBy>
  <cp:revision>89</cp:revision>
  <cp:lastPrinted>2025-04-30T15:06:08Z</cp:lastPrinted>
  <dcterms:created xsi:type="dcterms:W3CDTF">2019-01-31T12:44:36Z</dcterms:created>
  <dcterms:modified xsi:type="dcterms:W3CDTF">2025-04-30T15:10:55Z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fdcfce-ddd9-46fd-a41e-890a4587f248_Enabled">
    <vt:lpwstr>True</vt:lpwstr>
  </property>
  <property fmtid="{D5CDD505-2E9C-101B-9397-08002B2CF9AE}" pid="3" name="MSIP_Label_ddfdcfce-ddd9-46fd-a41e-890a4587f248_SiteId">
    <vt:lpwstr>75660d71-8529-414f-8ee4-8511d8f023aa</vt:lpwstr>
  </property>
  <property fmtid="{D5CDD505-2E9C-101B-9397-08002B2CF9AE}" pid="4" name="MSIP_Label_ddfdcfce-ddd9-46fd-a41e-890a4587f248_Owner">
    <vt:lpwstr>07110@ukzuz.cz</vt:lpwstr>
  </property>
  <property fmtid="{D5CDD505-2E9C-101B-9397-08002B2CF9AE}" pid="5" name="MSIP_Label_ddfdcfce-ddd9-46fd-a41e-890a4587f248_SetDate">
    <vt:lpwstr>2019-05-13T05:58:40.1116564Z</vt:lpwstr>
  </property>
  <property fmtid="{D5CDD505-2E9C-101B-9397-08002B2CF9AE}" pid="6" name="MSIP_Label_ddfdcfce-ddd9-46fd-a41e-890a4587f248_Name">
    <vt:lpwstr>General</vt:lpwstr>
  </property>
  <property fmtid="{D5CDD505-2E9C-101B-9397-08002B2CF9AE}" pid="7" name="MSIP_Label_ddfdcfce-ddd9-46fd-a41e-890a4587f248_Application">
    <vt:lpwstr>Microsoft Azure Information Protection</vt:lpwstr>
  </property>
  <property fmtid="{D5CDD505-2E9C-101B-9397-08002B2CF9AE}" pid="8" name="MSIP_Label_ddfdcfce-ddd9-46fd-a41e-890a4587f248_ActionId">
    <vt:lpwstr>f3997b5d-6768-4b6c-92b9-ee49a93f17ad</vt:lpwstr>
  </property>
  <property fmtid="{D5CDD505-2E9C-101B-9397-08002B2CF9AE}" pid="9" name="MSIP_Label_ddfdcfce-ddd9-46fd-a41e-890a4587f248_Extended_MSFT_Method">
    <vt:lpwstr>Automatic</vt:lpwstr>
  </property>
  <property fmtid="{D5CDD505-2E9C-101B-9397-08002B2CF9AE}" pid="10" name="Sensitivity">
    <vt:lpwstr>General</vt:lpwstr>
  </property>
</Properties>
</file>