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86" r:id="rId2"/>
    <p:sldId id="287" r:id="rId3"/>
  </p:sldIdLst>
  <p:sldSz cx="10691813" cy="7559675"/>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447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E33892-DE95-75E6-8FDF-CE2EDEC2BA04}" name="Beránek Jakub" initials="BJ" userId="S::06227@ukzuz.cz::30b7c068-b15e-48d3-b047-e241d314fd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dová Štěpánka" initials="RŠ" lastIdx="1" clrIdx="0">
    <p:extLst>
      <p:ext uri="{19B8F6BF-5375-455C-9EA6-DF929625EA0E}">
        <p15:presenceInfo xmlns:p15="http://schemas.microsoft.com/office/powerpoint/2012/main" userId="S::01277@ukzuz.cz::8a13d75a-5f25-4ea7-843e-f63ada38ef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9933"/>
    <a:srgbClr val="CC6600"/>
    <a:srgbClr val="156A3C"/>
    <a:srgbClr val="006699"/>
    <a:srgbClr val="0883A0"/>
    <a:srgbClr val="4F7A32"/>
    <a:srgbClr val="BF5711"/>
    <a:srgbClr val="E6E6E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86713A-7CAE-4D1D-8D18-5312489DD177}" v="8" dt="2025-04-30T10:54:32.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78" y="58"/>
      </p:cViewPr>
      <p:guideLst>
        <p:guide orient="horz" pos="2381"/>
        <p:guide pos="447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C54C312F-A5EF-46EC-A793-C5BDAEC4AFAC}" type="datetimeFigureOut">
              <a:rPr lang="cs-CZ" smtClean="0"/>
              <a:t>02.05.2025</a:t>
            </a:fld>
            <a:endParaRPr lang="cs-CZ"/>
          </a:p>
        </p:txBody>
      </p:sp>
      <p:sp>
        <p:nvSpPr>
          <p:cNvPr id="4" name="Zástupný symbol pro obrázek snímku 3"/>
          <p:cNvSpPr>
            <a:spLocks noGrp="1" noRot="1" noChangeAspect="1"/>
          </p:cNvSpPr>
          <p:nvPr>
            <p:ph type="sldImg" idx="2"/>
          </p:nvPr>
        </p:nvSpPr>
        <p:spPr>
          <a:xfrm>
            <a:off x="3341688" y="849313"/>
            <a:ext cx="3243262"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96143922-E49A-42FA-96FE-0A19C7E8EBAA}" type="slidenum">
              <a:rPr lang="cs-CZ" smtClean="0"/>
              <a:t>‹#›</a:t>
            </a:fld>
            <a:endParaRPr lang="cs-CZ"/>
          </a:p>
        </p:txBody>
      </p:sp>
    </p:spTree>
    <p:extLst>
      <p:ext uri="{BB962C8B-B14F-4D97-AF65-F5344CB8AC3E}">
        <p14:creationId xmlns:p14="http://schemas.microsoft.com/office/powerpoint/2010/main" val="403769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cs-CZ"/>
              <a:t>Kliknutím lze upravit styl.</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cs-CZ"/>
              <a:t>Kliknutím můžete upravit styl předlohy.</a:t>
            </a:r>
            <a:endParaRPr lang="en-US"/>
          </a:p>
        </p:txBody>
      </p:sp>
      <p:sp>
        <p:nvSpPr>
          <p:cNvPr id="4" name="Date Placeholder 3"/>
          <p:cNvSpPr>
            <a:spLocks noGrp="1"/>
          </p:cNvSpPr>
          <p:nvPr>
            <p:ph type="dt" sz="half" idx="10"/>
          </p:nvPr>
        </p:nvSpPr>
        <p:spPr/>
        <p:txBody>
          <a:bodyPr/>
          <a:lstStyle/>
          <a:p>
            <a:fld id="{0E2D6604-7D3E-46FF-8311-02954DDF09B4}" type="datetimeFigureOut">
              <a:rPr lang="cs-CZ" smtClean="0"/>
              <a:t>02.05.2025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73374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E2D6604-7D3E-46FF-8311-02954DDF09B4}" type="datetimeFigureOut">
              <a:rPr lang="cs-CZ" smtClean="0"/>
              <a:t>02.05.2025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351537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E2D6604-7D3E-46FF-8311-02954DDF09B4}" type="datetimeFigureOut">
              <a:rPr lang="cs-CZ" smtClean="0"/>
              <a:t>02.05.2025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27267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0E2D6604-7D3E-46FF-8311-02954DDF09B4}" type="datetimeFigureOut">
              <a:rPr lang="cs-CZ" smtClean="0"/>
              <a:t>02.05.2025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330538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cs-CZ"/>
              <a:t>Kliknutím lze upravit styl.</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0E2D6604-7D3E-46FF-8311-02954DDF09B4}" type="datetimeFigureOut">
              <a:rPr lang="cs-CZ" smtClean="0"/>
              <a:t>02.05.2025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156798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p:cNvSpPr>
            <a:spLocks noGrp="1"/>
          </p:cNvSpPr>
          <p:nvPr>
            <p:ph type="dt" sz="half" idx="10"/>
          </p:nvPr>
        </p:nvSpPr>
        <p:spPr/>
        <p:txBody>
          <a:bodyPr/>
          <a:lstStyle/>
          <a:p>
            <a:fld id="{0E2D6604-7D3E-46FF-8311-02954DDF09B4}" type="datetimeFigureOut">
              <a:rPr lang="cs-CZ" smtClean="0"/>
              <a:t>02.05.2025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417176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cs-CZ"/>
              <a:t>Kliknutím lze upravit styl.</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cs-CZ"/>
              <a:t>Upravte styly předlohy textu.</a:t>
            </a:r>
          </a:p>
        </p:txBody>
      </p:sp>
      <p:sp>
        <p:nvSpPr>
          <p:cNvPr id="4" name="Content Placeholder 3"/>
          <p:cNvSpPr>
            <a:spLocks noGrp="1"/>
          </p:cNvSpPr>
          <p:nvPr>
            <p:ph sz="half" idx="2"/>
          </p:nvPr>
        </p:nvSpPr>
        <p:spPr>
          <a:xfrm>
            <a:off x="736456" y="2761381"/>
            <a:ext cx="4523137" cy="40615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cs-CZ"/>
              <a:t>Upravte styly předlohy textu.</a:t>
            </a:r>
          </a:p>
        </p:txBody>
      </p:sp>
      <p:sp>
        <p:nvSpPr>
          <p:cNvPr id="6" name="Content Placeholder 5"/>
          <p:cNvSpPr>
            <a:spLocks noGrp="1"/>
          </p:cNvSpPr>
          <p:nvPr>
            <p:ph sz="quarter" idx="4"/>
          </p:nvPr>
        </p:nvSpPr>
        <p:spPr>
          <a:xfrm>
            <a:off x="5412731" y="2761381"/>
            <a:ext cx="4545413" cy="40615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0E2D6604-7D3E-46FF-8311-02954DDF09B4}" type="datetimeFigureOut">
              <a:rPr lang="cs-CZ" smtClean="0"/>
              <a:t>02.05.2025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82936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0E2D6604-7D3E-46FF-8311-02954DDF09B4}" type="datetimeFigureOut">
              <a:rPr lang="cs-CZ" smtClean="0"/>
              <a:t>02.05.2025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38946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D6604-7D3E-46FF-8311-02954DDF09B4}" type="datetimeFigureOut">
              <a:rPr lang="cs-CZ" smtClean="0"/>
              <a:t>02.05.2025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200032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cs-CZ"/>
              <a:t>Kliknutím lze upravit styl.</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cs-CZ"/>
              <a:t>Upravte styly předlohy textu.</a:t>
            </a:r>
          </a:p>
        </p:txBody>
      </p:sp>
      <p:sp>
        <p:nvSpPr>
          <p:cNvPr id="5" name="Date Placeholder 4"/>
          <p:cNvSpPr>
            <a:spLocks noGrp="1"/>
          </p:cNvSpPr>
          <p:nvPr>
            <p:ph type="dt" sz="half" idx="10"/>
          </p:nvPr>
        </p:nvSpPr>
        <p:spPr/>
        <p:txBody>
          <a:bodyPr/>
          <a:lstStyle/>
          <a:p>
            <a:fld id="{0E2D6604-7D3E-46FF-8311-02954DDF09B4}" type="datetimeFigureOut">
              <a:rPr lang="cs-CZ" smtClean="0"/>
              <a:t>02.05.2025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367584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cs-CZ"/>
              <a:t>Kliknutím lze upravit styl.</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cs-CZ"/>
              <a:t>Kliknutím na ikonu přidáte obrázek.</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cs-CZ"/>
              <a:t>Upravte styly předlohy textu.</a:t>
            </a:r>
          </a:p>
        </p:txBody>
      </p:sp>
      <p:sp>
        <p:nvSpPr>
          <p:cNvPr id="5" name="Date Placeholder 4"/>
          <p:cNvSpPr>
            <a:spLocks noGrp="1"/>
          </p:cNvSpPr>
          <p:nvPr>
            <p:ph type="dt" sz="half" idx="10"/>
          </p:nvPr>
        </p:nvSpPr>
        <p:spPr/>
        <p:txBody>
          <a:bodyPr/>
          <a:lstStyle/>
          <a:p>
            <a:fld id="{0E2D6604-7D3E-46FF-8311-02954DDF09B4}" type="datetimeFigureOut">
              <a:rPr lang="cs-CZ" smtClean="0"/>
              <a:t>02.05.2025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C4003BD-5E8C-45CB-B341-3E34CD0FEF10}" type="slidenum">
              <a:rPr lang="cs-CZ" smtClean="0"/>
              <a:t>‹#›</a:t>
            </a:fld>
            <a:endParaRPr lang="cs-CZ"/>
          </a:p>
        </p:txBody>
      </p:sp>
    </p:spTree>
    <p:extLst>
      <p:ext uri="{BB962C8B-B14F-4D97-AF65-F5344CB8AC3E}">
        <p14:creationId xmlns:p14="http://schemas.microsoft.com/office/powerpoint/2010/main" val="342512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E2D6604-7D3E-46FF-8311-02954DDF09B4}" type="datetimeFigureOut">
              <a:rPr lang="cs-CZ" smtClean="0"/>
              <a:t>02.05.2025</a:t>
            </a:fld>
            <a:endParaRPr lang="cs-CZ"/>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C4003BD-5E8C-45CB-B341-3E34CD0FEF10}" type="slidenum">
              <a:rPr lang="cs-CZ" smtClean="0"/>
              <a:t>‹#›</a:t>
            </a:fld>
            <a:endParaRPr lang="cs-CZ"/>
          </a:p>
        </p:txBody>
      </p:sp>
    </p:spTree>
    <p:extLst>
      <p:ext uri="{BB962C8B-B14F-4D97-AF65-F5344CB8AC3E}">
        <p14:creationId xmlns:p14="http://schemas.microsoft.com/office/powerpoint/2010/main" val="28843646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019C9-726A-EA0E-930C-813ECA101E08}"/>
            </a:ext>
          </a:extLst>
        </p:cNvPr>
        <p:cNvGrpSpPr/>
        <p:nvPr/>
      </p:nvGrpSpPr>
      <p:grpSpPr>
        <a:xfrm>
          <a:off x="0" y="0"/>
          <a:ext cx="0" cy="0"/>
          <a:chOff x="0" y="0"/>
          <a:chExt cx="0" cy="0"/>
        </a:xfrm>
      </p:grpSpPr>
      <p:cxnSp>
        <p:nvCxnSpPr>
          <p:cNvPr id="6" name="Přímá spojnice 5">
            <a:extLst>
              <a:ext uri="{FF2B5EF4-FFF2-40B4-BE49-F238E27FC236}">
                <a16:creationId xmlns:a16="http://schemas.microsoft.com/office/drawing/2014/main" id="{A8FDECCB-677A-DA1B-7D47-76D0D4F30D6E}"/>
              </a:ext>
            </a:extLst>
          </p:cNvPr>
          <p:cNvCxnSpPr>
            <a:cxnSpLocks/>
          </p:cNvCxnSpPr>
          <p:nvPr/>
        </p:nvCxnSpPr>
        <p:spPr>
          <a:xfrm>
            <a:off x="3495040" y="0"/>
            <a:ext cx="0" cy="7559675"/>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pic>
        <p:nvPicPr>
          <p:cNvPr id="2050" name="Picture 2" descr="Plants for the Future | Plant ETP">
            <a:extLst>
              <a:ext uri="{FF2B5EF4-FFF2-40B4-BE49-F238E27FC236}">
                <a16:creationId xmlns:a16="http://schemas.microsoft.com/office/drawing/2014/main" id="{20A1F1EC-BA6A-AADA-4608-55D4D1B3BB5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913" r="4473"/>
          <a:stretch/>
        </p:blipFill>
        <p:spPr bwMode="auto">
          <a:xfrm>
            <a:off x="7122299" y="0"/>
            <a:ext cx="3569513" cy="4074160"/>
          </a:xfrm>
          <a:prstGeom prst="rect">
            <a:avLst/>
          </a:prstGeom>
          <a:noFill/>
          <a:extLst>
            <a:ext uri="{909E8E84-426E-40DD-AFC4-6F175D3DCCD1}">
              <a14:hiddenFill xmlns:a14="http://schemas.microsoft.com/office/drawing/2010/main">
                <a:solidFill>
                  <a:srgbClr val="FFFFFF"/>
                </a:solidFill>
              </a14:hiddenFill>
            </a:ext>
          </a:extLst>
        </p:spPr>
      </p:pic>
      <p:sp>
        <p:nvSpPr>
          <p:cNvPr id="3" name="Vývojový diagram: ruční vstup 2">
            <a:extLst>
              <a:ext uri="{FF2B5EF4-FFF2-40B4-BE49-F238E27FC236}">
                <a16:creationId xmlns:a16="http://schemas.microsoft.com/office/drawing/2014/main" id="{7812E2C1-3825-889F-5029-2A79208BE5D6}"/>
              </a:ext>
            </a:extLst>
          </p:cNvPr>
          <p:cNvSpPr/>
          <p:nvPr/>
        </p:nvSpPr>
        <p:spPr>
          <a:xfrm>
            <a:off x="0" y="3770312"/>
            <a:ext cx="10691814" cy="3789363"/>
          </a:xfrm>
          <a:prstGeom prst="flowChartManualInput">
            <a:avLst/>
          </a:prstGeom>
          <a:solidFill>
            <a:srgbClr val="0066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TextovéPole 3">
            <a:extLst>
              <a:ext uri="{FF2B5EF4-FFF2-40B4-BE49-F238E27FC236}">
                <a16:creationId xmlns:a16="http://schemas.microsoft.com/office/drawing/2014/main" id="{239184AC-A26C-49D9-FA71-B8F85B0C5E02}"/>
              </a:ext>
            </a:extLst>
          </p:cNvPr>
          <p:cNvSpPr txBox="1"/>
          <p:nvPr/>
        </p:nvSpPr>
        <p:spPr>
          <a:xfrm>
            <a:off x="7509945" y="4178478"/>
            <a:ext cx="2794223" cy="1384995"/>
          </a:xfrm>
          <a:prstGeom prst="rect">
            <a:avLst/>
          </a:prstGeom>
          <a:noFill/>
        </p:spPr>
        <p:txBody>
          <a:bodyPr wrap="square" rtlCol="0">
            <a:spAutoFit/>
          </a:bodyPr>
          <a:lstStyle/>
          <a:p>
            <a:pPr algn="ctr"/>
            <a:r>
              <a:rPr lang="cs-CZ" sz="2800" b="1" dirty="0">
                <a:solidFill>
                  <a:schemeClr val="accent2"/>
                </a:solidFill>
                <a:latin typeface="Roboto" panose="02000000000000000000" pitchFamily="2" charset="0"/>
                <a:ea typeface="Roboto" panose="02000000000000000000" pitchFamily="2" charset="0"/>
                <a:cs typeface="Roboto" panose="02000000000000000000" pitchFamily="2" charset="0"/>
              </a:rPr>
              <a:t>Mezinárodní den zdraví rostlin</a:t>
            </a:r>
          </a:p>
        </p:txBody>
      </p:sp>
      <p:sp>
        <p:nvSpPr>
          <p:cNvPr id="5" name="TextovéPole 4">
            <a:extLst>
              <a:ext uri="{FF2B5EF4-FFF2-40B4-BE49-F238E27FC236}">
                <a16:creationId xmlns:a16="http://schemas.microsoft.com/office/drawing/2014/main" id="{9756EFA4-A9A3-893C-FAFC-F0B4CA7A0EA2}"/>
              </a:ext>
            </a:extLst>
          </p:cNvPr>
          <p:cNvSpPr txBox="1"/>
          <p:nvPr/>
        </p:nvSpPr>
        <p:spPr>
          <a:xfrm>
            <a:off x="8370690" y="5608954"/>
            <a:ext cx="1072730" cy="307777"/>
          </a:xfrm>
          <a:prstGeom prst="rect">
            <a:avLst/>
          </a:prstGeom>
          <a:noFill/>
        </p:spPr>
        <p:txBody>
          <a:bodyPr wrap="none" rtlCol="0">
            <a:spAutoFit/>
          </a:bodyPr>
          <a:lstStyle/>
          <a:p>
            <a:r>
              <a:rPr lang="cs-CZ" sz="1400" b="1">
                <a:solidFill>
                  <a:schemeClr val="accent2"/>
                </a:solidFill>
                <a:latin typeface="Roboto" panose="02000000000000000000" pitchFamily="2" charset="0"/>
                <a:ea typeface="Roboto" panose="02000000000000000000" pitchFamily="2" charset="0"/>
                <a:cs typeface="Roboto" panose="02000000000000000000" pitchFamily="2" charset="0"/>
              </a:rPr>
              <a:t>12. květen </a:t>
            </a:r>
          </a:p>
        </p:txBody>
      </p:sp>
      <p:cxnSp>
        <p:nvCxnSpPr>
          <p:cNvPr id="8" name="Přímá spojnice 7">
            <a:extLst>
              <a:ext uri="{FF2B5EF4-FFF2-40B4-BE49-F238E27FC236}">
                <a16:creationId xmlns:a16="http://schemas.microsoft.com/office/drawing/2014/main" id="{DA7747ED-A76D-F446-5796-0DDF21BDB3C2}"/>
              </a:ext>
            </a:extLst>
          </p:cNvPr>
          <p:cNvCxnSpPr>
            <a:cxnSpLocks/>
          </p:cNvCxnSpPr>
          <p:nvPr/>
        </p:nvCxnSpPr>
        <p:spPr>
          <a:xfrm>
            <a:off x="8441810" y="6141442"/>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0" name="TextovéPole 9">
            <a:extLst>
              <a:ext uri="{FF2B5EF4-FFF2-40B4-BE49-F238E27FC236}">
                <a16:creationId xmlns:a16="http://schemas.microsoft.com/office/drawing/2014/main" id="{2A9C7D62-EB7D-9D1E-CB7B-9715BB0DAE6E}"/>
              </a:ext>
            </a:extLst>
          </p:cNvPr>
          <p:cNvSpPr txBox="1"/>
          <p:nvPr/>
        </p:nvSpPr>
        <p:spPr>
          <a:xfrm>
            <a:off x="209454" y="173817"/>
            <a:ext cx="2999641" cy="523220"/>
          </a:xfrm>
          <a:prstGeom prst="rect">
            <a:avLst/>
          </a:prstGeom>
          <a:noFill/>
        </p:spPr>
        <p:txBody>
          <a:bodyPr wrap="square" rtlCol="0">
            <a:spAutoFit/>
          </a:bodyPr>
          <a:lstStyle/>
          <a:p>
            <a:r>
              <a:rPr lang="cs-CZ" sz="1400" b="1" dirty="0">
                <a:solidFill>
                  <a:srgbClr val="006666"/>
                </a:solidFill>
                <a:effectLst/>
                <a:latin typeface="Roboto" panose="02000000000000000000" pitchFamily="2" charset="0"/>
              </a:rPr>
              <a:t>Proč vznikl </a:t>
            </a:r>
          </a:p>
          <a:p>
            <a:r>
              <a:rPr lang="cs-CZ" sz="1400" b="1" dirty="0">
                <a:solidFill>
                  <a:srgbClr val="006666"/>
                </a:solidFill>
                <a:effectLst/>
                <a:latin typeface="Roboto" panose="02000000000000000000" pitchFamily="2" charset="0"/>
              </a:rPr>
              <a:t>Mezinárodní den zdraví rostlin? </a:t>
            </a:r>
            <a:endParaRPr lang="cs-CZ" sz="1400" dirty="0">
              <a:solidFill>
                <a:srgbClr val="006666"/>
              </a:solidFill>
              <a:effectLst/>
            </a:endParaRPr>
          </a:p>
        </p:txBody>
      </p:sp>
      <p:cxnSp>
        <p:nvCxnSpPr>
          <p:cNvPr id="11" name="Přímá spojnice 10">
            <a:extLst>
              <a:ext uri="{FF2B5EF4-FFF2-40B4-BE49-F238E27FC236}">
                <a16:creationId xmlns:a16="http://schemas.microsoft.com/office/drawing/2014/main" id="{4E6037BD-D044-0A9D-F042-B960BC4E6043}"/>
              </a:ext>
            </a:extLst>
          </p:cNvPr>
          <p:cNvCxnSpPr>
            <a:cxnSpLocks/>
          </p:cNvCxnSpPr>
          <p:nvPr/>
        </p:nvCxnSpPr>
        <p:spPr>
          <a:xfrm>
            <a:off x="334130" y="776962"/>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EBE2832A-D1AB-A5AB-3EA9-69F62E11DE19}"/>
              </a:ext>
            </a:extLst>
          </p:cNvPr>
          <p:cNvSpPr txBox="1"/>
          <p:nvPr/>
        </p:nvSpPr>
        <p:spPr>
          <a:xfrm>
            <a:off x="209454" y="1007311"/>
            <a:ext cx="3109540" cy="3600986"/>
          </a:xfrm>
          <a:prstGeom prst="rect">
            <a:avLst/>
          </a:prstGeom>
          <a:noFill/>
        </p:spPr>
        <p:txBody>
          <a:bodyPr wrap="square" lIns="91440" tIns="45720" rIns="91440" bIns="45720" rtlCol="0" anchor="t">
            <a:spAutoFit/>
          </a:bodyPr>
          <a:lstStyle/>
          <a:p>
            <a:pPr algn="just"/>
            <a:r>
              <a:rPr lang="cs-CZ" sz="1100" b="1" dirty="0">
                <a:solidFill>
                  <a:srgbClr val="333333"/>
                </a:solidFill>
                <a:effectLst/>
                <a:latin typeface="Roboto"/>
                <a:ea typeface="Roboto"/>
                <a:cs typeface="Roboto"/>
              </a:rPr>
              <a:t>Mezinárodní den zdraví rostlin</a:t>
            </a:r>
            <a:r>
              <a:rPr lang="cs-CZ" sz="1100" dirty="0">
                <a:solidFill>
                  <a:srgbClr val="333333"/>
                </a:solidFill>
                <a:effectLst/>
                <a:latin typeface="Roboto"/>
                <a:ea typeface="Roboto"/>
                <a:cs typeface="Roboto"/>
              </a:rPr>
              <a:t>, </a:t>
            </a:r>
            <a:r>
              <a:rPr lang="cs-CZ" sz="1100" dirty="0">
                <a:solidFill>
                  <a:srgbClr val="333333"/>
                </a:solidFill>
                <a:latin typeface="Roboto"/>
                <a:ea typeface="Roboto"/>
                <a:cs typeface="Roboto"/>
              </a:rPr>
              <a:t>který                se každoročně slaví 12</a:t>
            </a:r>
            <a:r>
              <a:rPr lang="cs-CZ" sz="1100" dirty="0">
                <a:solidFill>
                  <a:srgbClr val="333333"/>
                </a:solidFill>
                <a:effectLst/>
                <a:latin typeface="Roboto"/>
                <a:ea typeface="Roboto"/>
                <a:cs typeface="Roboto"/>
              </a:rPr>
              <a:t>. </a:t>
            </a:r>
            <a:r>
              <a:rPr lang="cs-CZ" sz="1100" dirty="0">
                <a:solidFill>
                  <a:srgbClr val="333333"/>
                </a:solidFill>
                <a:latin typeface="Roboto"/>
                <a:ea typeface="Roboto"/>
                <a:cs typeface="Roboto"/>
              </a:rPr>
              <a:t>května, byl ustanoven Organizací spojených národů </a:t>
            </a:r>
            <a:r>
              <a:rPr lang="cs-CZ" sz="1100" b="1" dirty="0">
                <a:solidFill>
                  <a:srgbClr val="333333"/>
                </a:solidFill>
                <a:latin typeface="Roboto"/>
                <a:ea typeface="Roboto"/>
                <a:cs typeface="Roboto"/>
              </a:rPr>
              <a:t>s cílem zvýšit celosvětové </a:t>
            </a:r>
            <a:r>
              <a:rPr lang="cs-CZ" sz="1100" b="1" dirty="0">
                <a:solidFill>
                  <a:srgbClr val="333333"/>
                </a:solidFill>
                <a:effectLst/>
                <a:latin typeface="Roboto"/>
                <a:ea typeface="Roboto"/>
                <a:cs typeface="Roboto"/>
              </a:rPr>
              <a:t>povědomí o </a:t>
            </a:r>
            <a:r>
              <a:rPr lang="cs-CZ" sz="1100" b="1" dirty="0">
                <a:solidFill>
                  <a:srgbClr val="333333"/>
                </a:solidFill>
                <a:latin typeface="Roboto"/>
                <a:ea typeface="Roboto"/>
                <a:cs typeface="Roboto"/>
              </a:rPr>
              <a:t>důležitosti </a:t>
            </a:r>
            <a:r>
              <a:rPr lang="cs-CZ" sz="1100" b="1" dirty="0">
                <a:solidFill>
                  <a:srgbClr val="333333"/>
                </a:solidFill>
                <a:effectLst/>
                <a:latin typeface="Roboto"/>
                <a:ea typeface="Roboto"/>
                <a:cs typeface="Roboto"/>
              </a:rPr>
              <a:t>zdraví rostlin</a:t>
            </a:r>
            <a:r>
              <a:rPr lang="cs-CZ" sz="1100" b="1" dirty="0">
                <a:solidFill>
                  <a:srgbClr val="333333"/>
                </a:solidFill>
                <a:latin typeface="Roboto"/>
                <a:ea typeface="Roboto"/>
                <a:cs typeface="Roboto"/>
              </a:rPr>
              <a:t>. </a:t>
            </a:r>
            <a:endParaRPr lang="en-US" b="1" dirty="0">
              <a:ea typeface="Calibri" panose="020F0502020204030204"/>
              <a:cs typeface="Calibri" panose="020F0502020204030204"/>
            </a:endParaRPr>
          </a:p>
          <a:p>
            <a:pPr algn="just"/>
            <a:endParaRPr lang="cs-CZ" sz="800" dirty="0">
              <a:solidFill>
                <a:srgbClr val="333333"/>
              </a:solidFill>
              <a:latin typeface="Roboto"/>
              <a:ea typeface="Roboto"/>
              <a:cs typeface="Roboto"/>
            </a:endParaRPr>
          </a:p>
          <a:p>
            <a:pPr algn="just"/>
            <a:r>
              <a:rPr lang="cs-CZ" sz="1100" dirty="0">
                <a:solidFill>
                  <a:srgbClr val="333333"/>
                </a:solidFill>
                <a:latin typeface="Roboto"/>
                <a:ea typeface="Roboto"/>
                <a:cs typeface="Roboto"/>
              </a:rPr>
              <a:t>Vliv globalizace světového obchodu společně   s klimatickými změnami s sebou přinášejí mnohem příznivější podmínky pro zavlékání, šíření a usídlení chorob a škůdců rostlin v nových oblastech,</a:t>
            </a:r>
            <a:r>
              <a:rPr lang="cs-CZ" sz="1100" dirty="0">
                <a:solidFill>
                  <a:srgbClr val="333333"/>
                </a:solidFill>
                <a:effectLst/>
                <a:latin typeface="Roboto"/>
                <a:ea typeface="Roboto"/>
                <a:cs typeface="Roboto"/>
              </a:rPr>
              <a:t> a</a:t>
            </a:r>
            <a:r>
              <a:rPr lang="cs-CZ" sz="1100" dirty="0">
                <a:solidFill>
                  <a:srgbClr val="333333"/>
                </a:solidFill>
                <a:latin typeface="Roboto"/>
                <a:ea typeface="Roboto"/>
                <a:cs typeface="Roboto"/>
              </a:rPr>
              <a:t> proto</a:t>
            </a:r>
            <a:r>
              <a:rPr lang="cs-CZ" sz="1100" dirty="0">
                <a:solidFill>
                  <a:srgbClr val="333333"/>
                </a:solidFill>
                <a:effectLst/>
                <a:latin typeface="Roboto"/>
                <a:ea typeface="Roboto"/>
                <a:cs typeface="Roboto"/>
              </a:rPr>
              <a:t> zdraví</a:t>
            </a:r>
            <a:r>
              <a:rPr lang="cs-CZ" sz="1100" dirty="0">
                <a:solidFill>
                  <a:srgbClr val="333333"/>
                </a:solidFill>
                <a:latin typeface="Roboto"/>
                <a:ea typeface="Roboto"/>
                <a:cs typeface="Roboto"/>
              </a:rPr>
              <a:t> rostlin nabývá v celosvětovém měřítku stále více na významu</a:t>
            </a:r>
            <a:r>
              <a:rPr lang="cs-CZ" sz="1100" dirty="0">
                <a:solidFill>
                  <a:srgbClr val="333333"/>
                </a:solidFill>
                <a:effectLst/>
                <a:latin typeface="Roboto"/>
                <a:ea typeface="Roboto"/>
                <a:cs typeface="Roboto"/>
              </a:rPr>
              <a:t>.</a:t>
            </a:r>
          </a:p>
          <a:p>
            <a:pPr algn="just"/>
            <a:endParaRPr lang="cs-CZ" sz="1100" dirty="0">
              <a:solidFill>
                <a:srgbClr val="333333"/>
              </a:solidFill>
              <a:latin typeface="Roboto"/>
              <a:ea typeface="Roboto"/>
              <a:cs typeface="Roboto"/>
            </a:endParaRPr>
          </a:p>
          <a:p>
            <a:pPr algn="just"/>
            <a:r>
              <a:rPr lang="cs-CZ" sz="1100" dirty="0">
                <a:solidFill>
                  <a:srgbClr val="333333"/>
                </a:solidFill>
                <a:latin typeface="Roboto"/>
                <a:ea typeface="Roboto"/>
                <a:cs typeface="Roboto"/>
              </a:rPr>
              <a:t>Udržitelné zemědělství, ochrana biodiverzity, vzdělávání a výzkum, snížení znečištění, správná péče o rostliny kolem nás, to jsou činnosti, na kterých se v otázce zdraví rostlin </a:t>
            </a:r>
            <a:r>
              <a:rPr lang="cs-CZ" sz="1100" b="1" dirty="0">
                <a:solidFill>
                  <a:srgbClr val="333333"/>
                </a:solidFill>
                <a:latin typeface="Roboto"/>
                <a:ea typeface="Roboto"/>
                <a:cs typeface="Roboto"/>
              </a:rPr>
              <a:t>může podílet každý z nás</a:t>
            </a:r>
            <a:r>
              <a:rPr lang="cs-CZ" sz="1100" dirty="0">
                <a:solidFill>
                  <a:srgbClr val="333333"/>
                </a:solidFill>
                <a:latin typeface="Roboto"/>
                <a:ea typeface="Roboto"/>
                <a:cs typeface="Roboto"/>
              </a:rPr>
              <a:t>.</a:t>
            </a:r>
          </a:p>
          <a:p>
            <a:pPr algn="just"/>
            <a:endParaRPr lang="cs-CZ" sz="1100" dirty="0">
              <a:solidFill>
                <a:srgbClr val="333333"/>
              </a:solidFill>
              <a:latin typeface="Roboto"/>
              <a:ea typeface="Roboto"/>
              <a:cs typeface="Roboto"/>
            </a:endParaRPr>
          </a:p>
          <a:p>
            <a:pPr algn="just"/>
            <a:endParaRPr lang="cs-CZ" sz="1100" dirty="0">
              <a:solidFill>
                <a:srgbClr val="333333"/>
              </a:solidFill>
              <a:latin typeface="Roboto"/>
              <a:ea typeface="Roboto"/>
              <a:cs typeface="Roboto"/>
            </a:endParaRPr>
          </a:p>
        </p:txBody>
      </p:sp>
      <p:sp>
        <p:nvSpPr>
          <p:cNvPr id="13" name="TextovéPole 12">
            <a:extLst>
              <a:ext uri="{FF2B5EF4-FFF2-40B4-BE49-F238E27FC236}">
                <a16:creationId xmlns:a16="http://schemas.microsoft.com/office/drawing/2014/main" id="{887FFFFF-6EF5-7EEA-A9AC-0652D2117827}"/>
              </a:ext>
            </a:extLst>
          </p:cNvPr>
          <p:cNvSpPr txBox="1"/>
          <p:nvPr/>
        </p:nvSpPr>
        <p:spPr>
          <a:xfrm>
            <a:off x="209452" y="4838645"/>
            <a:ext cx="3109537" cy="2123658"/>
          </a:xfrm>
          <a:prstGeom prst="rect">
            <a:avLst/>
          </a:prstGeom>
          <a:noFill/>
        </p:spPr>
        <p:txBody>
          <a:bodyPr wrap="square" lIns="91440" tIns="45720" rIns="91440" bIns="45720" rtlCol="0" anchor="t">
            <a:spAutoFit/>
          </a:bodyPr>
          <a:lstStyle/>
          <a:p>
            <a:pPr algn="just"/>
            <a:r>
              <a:rPr lang="cs-CZ" sz="1100" b="1" cap="all" dirty="0">
                <a:solidFill>
                  <a:schemeClr val="accent2"/>
                </a:solidFill>
                <a:effectLst/>
                <a:latin typeface="Roboto" panose="02000000000000000000" pitchFamily="2" charset="0"/>
                <a:ea typeface="Roboto" panose="02000000000000000000" pitchFamily="2" charset="0"/>
                <a:cs typeface="Roboto" panose="02000000000000000000" pitchFamily="2" charset="0"/>
              </a:rPr>
              <a:t>Ústřední kontrolní a zkušební ústav zemědělský</a:t>
            </a:r>
            <a:r>
              <a:rPr lang="cs-CZ" sz="800" b="1" cap="all" dirty="0">
                <a:solidFill>
                  <a:schemeClr val="accent2"/>
                </a:solidFill>
                <a:effectLst/>
                <a:latin typeface="Roboto" panose="02000000000000000000" pitchFamily="2" charset="0"/>
                <a:ea typeface="Roboto" panose="02000000000000000000" pitchFamily="2" charset="0"/>
                <a:cs typeface="Roboto" panose="02000000000000000000" pitchFamily="2" charset="0"/>
              </a:rPr>
              <a:t> </a:t>
            </a:r>
            <a:r>
              <a:rPr lang="cs-CZ" sz="1100" dirty="0">
                <a:solidFill>
                  <a:schemeClr val="bg1"/>
                </a:solidFill>
                <a:latin typeface="Roboto" panose="02000000000000000000" pitchFamily="2" charset="0"/>
                <a:ea typeface="Roboto" panose="02000000000000000000" pitchFamily="2" charset="0"/>
                <a:cs typeface="Roboto" panose="02000000000000000000" pitchFamily="2" charset="0"/>
              </a:rPr>
              <a:t>(ÚKZÚZ)</a:t>
            </a:r>
            <a:r>
              <a:rPr lang="cs-CZ" sz="8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cs-CZ" sz="1100" dirty="0">
                <a:solidFill>
                  <a:schemeClr val="bg1"/>
                </a:solidFill>
                <a:latin typeface="Roboto" panose="02000000000000000000" pitchFamily="2" charset="0"/>
                <a:ea typeface="Roboto" panose="02000000000000000000" pitchFamily="2" charset="0"/>
                <a:cs typeface="Roboto" panose="02000000000000000000" pitchFamily="2" charset="0"/>
              </a:rPr>
              <a:t>jako</a:t>
            </a:r>
            <a:r>
              <a:rPr lang="cs-CZ" sz="8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cs-CZ" sz="1100" dirty="0">
                <a:solidFill>
                  <a:schemeClr val="bg1"/>
                </a:solidFill>
                <a:effectLst/>
                <a:latin typeface="Roboto" panose="02000000000000000000" pitchFamily="2" charset="0"/>
                <a:ea typeface="Roboto" panose="02000000000000000000" pitchFamily="2" charset="0"/>
                <a:cs typeface="Roboto" panose="02000000000000000000" pitchFamily="2" charset="0"/>
              </a:rPr>
              <a:t>národní</a:t>
            </a:r>
            <a:r>
              <a:rPr lang="cs-CZ" sz="800" dirty="0">
                <a:solidFill>
                  <a:schemeClr val="bg1"/>
                </a:solidFill>
                <a:effectLst/>
                <a:latin typeface="Roboto" panose="02000000000000000000" pitchFamily="2" charset="0"/>
                <a:ea typeface="Roboto" panose="02000000000000000000" pitchFamily="2" charset="0"/>
                <a:cs typeface="Roboto" panose="02000000000000000000" pitchFamily="2" charset="0"/>
              </a:rPr>
              <a:t> </a:t>
            </a:r>
            <a:r>
              <a:rPr lang="cs-CZ" sz="1100" dirty="0">
                <a:solidFill>
                  <a:schemeClr val="bg1"/>
                </a:solidFill>
                <a:effectLst/>
                <a:latin typeface="Roboto" panose="02000000000000000000" pitchFamily="2" charset="0"/>
                <a:ea typeface="Roboto" panose="02000000000000000000" pitchFamily="2" charset="0"/>
                <a:cs typeface="Roboto" panose="02000000000000000000" pitchFamily="2" charset="0"/>
              </a:rPr>
              <a:t>organizace ochrany rostlin v České republice provádí rostlinolékařské kontroly zdravotního stavu zásilek rostlin dovážených ze třetích zemí, odborné šetření před vývozy rostlin do třetích zemí, kontroly rostlin na vnitřním trhu, aktivně zjišťuje přítomnost nových původců chorob </a:t>
            </a:r>
            <a:br>
              <a:rPr lang="cs-CZ" sz="1100" dirty="0">
                <a:solidFill>
                  <a:schemeClr val="bg1"/>
                </a:solidFill>
                <a:effectLst/>
                <a:latin typeface="Roboto" panose="02000000000000000000" pitchFamily="2" charset="0"/>
                <a:ea typeface="Roboto" panose="02000000000000000000" pitchFamily="2" charset="0"/>
                <a:cs typeface="Roboto" panose="02000000000000000000" pitchFamily="2" charset="0"/>
              </a:rPr>
            </a:br>
            <a:r>
              <a:rPr lang="cs-CZ" sz="1100" dirty="0">
                <a:solidFill>
                  <a:schemeClr val="bg1"/>
                </a:solidFill>
                <a:effectLst/>
                <a:latin typeface="Roboto" panose="02000000000000000000" pitchFamily="2" charset="0"/>
                <a:ea typeface="Roboto" panose="02000000000000000000" pitchFamily="2" charset="0"/>
                <a:cs typeface="Roboto" panose="02000000000000000000" pitchFamily="2" charset="0"/>
              </a:rPr>
              <a:t>a škůdců rostlin a koordinuje jejich </a:t>
            </a:r>
            <a:r>
              <a:rPr lang="cs-CZ" sz="1100" dirty="0">
                <a:solidFill>
                  <a:schemeClr val="bg1"/>
                </a:solidFill>
                <a:latin typeface="Roboto" panose="02000000000000000000" pitchFamily="2" charset="0"/>
                <a:ea typeface="Roboto" panose="02000000000000000000" pitchFamily="2" charset="0"/>
                <a:cs typeface="Roboto" panose="02000000000000000000" pitchFamily="2" charset="0"/>
              </a:rPr>
              <a:t>případnou</a:t>
            </a:r>
            <a:r>
              <a:rPr lang="cs-CZ" sz="1100" dirty="0">
                <a:solidFill>
                  <a:schemeClr val="bg1"/>
                </a:solidFill>
                <a:effectLst/>
                <a:latin typeface="Roboto" panose="02000000000000000000" pitchFamily="2" charset="0"/>
                <a:ea typeface="Roboto" panose="02000000000000000000" pitchFamily="2" charset="0"/>
                <a:cs typeface="Roboto" panose="02000000000000000000" pitchFamily="2" charset="0"/>
              </a:rPr>
              <a:t> eradikaci. Také monitoruje výskyt hospodářsky významných škodlivých organismů na území ČR se zaměřením na nové invazní druhy</a:t>
            </a:r>
            <a:r>
              <a:rPr lang="cs-CZ" sz="1100" dirty="0">
                <a:solidFill>
                  <a:schemeClr val="bg1"/>
                </a:solidFill>
                <a:effectLst/>
                <a:latin typeface="Roboto"/>
                <a:ea typeface="Roboto"/>
                <a:cs typeface="Roboto"/>
              </a:rPr>
              <a:t>. </a:t>
            </a:r>
            <a:endParaRPr lang="cs-CZ" sz="1100" dirty="0">
              <a:solidFill>
                <a:schemeClr val="bg1"/>
              </a:solidFill>
              <a:latin typeface="Roboto" panose="02000000000000000000" pitchFamily="2" charset="0"/>
            </a:endParaRPr>
          </a:p>
        </p:txBody>
      </p:sp>
      <p:sp>
        <p:nvSpPr>
          <p:cNvPr id="15" name="TextovéPole 14">
            <a:extLst>
              <a:ext uri="{FF2B5EF4-FFF2-40B4-BE49-F238E27FC236}">
                <a16:creationId xmlns:a16="http://schemas.microsoft.com/office/drawing/2014/main" id="{96A81B98-376D-FC96-4616-AC75F3422FF2}"/>
              </a:ext>
            </a:extLst>
          </p:cNvPr>
          <p:cNvSpPr txBox="1"/>
          <p:nvPr/>
        </p:nvSpPr>
        <p:spPr>
          <a:xfrm>
            <a:off x="3671088" y="415284"/>
            <a:ext cx="3210718" cy="3323987"/>
          </a:xfrm>
          <a:prstGeom prst="rect">
            <a:avLst/>
          </a:prstGeom>
          <a:noFill/>
        </p:spPr>
        <p:txBody>
          <a:bodyPr wrap="square" lIns="91440" tIns="45720" rIns="91440" bIns="45720" rtlCol="0" anchor="t">
            <a:spAutoFit/>
          </a:bodyPr>
          <a:lstStyle/>
          <a:p>
            <a:pPr algn="just"/>
            <a:r>
              <a:rPr lang="cs-CZ" sz="1200" b="1" dirty="0">
                <a:solidFill>
                  <a:srgbClr val="006666"/>
                </a:solidFill>
                <a:effectLst/>
                <a:latin typeface="Roboto"/>
                <a:ea typeface="Roboto"/>
                <a:cs typeface="Roboto"/>
              </a:rPr>
              <a:t>Rostliny </a:t>
            </a:r>
            <a:r>
              <a:rPr lang="cs-CZ" sz="1200" b="1" dirty="0">
                <a:solidFill>
                  <a:srgbClr val="006666"/>
                </a:solidFill>
                <a:latin typeface="Roboto"/>
                <a:ea typeface="Roboto"/>
                <a:cs typeface="Roboto"/>
              </a:rPr>
              <a:t>hrají klíčovou roli</a:t>
            </a:r>
            <a:r>
              <a:rPr lang="cs-CZ" sz="1200" b="1" dirty="0">
                <a:solidFill>
                  <a:srgbClr val="006666"/>
                </a:solidFill>
                <a:effectLst/>
                <a:latin typeface="Roboto"/>
                <a:ea typeface="Roboto"/>
                <a:cs typeface="Roboto"/>
              </a:rPr>
              <a:t> </a:t>
            </a:r>
            <a:r>
              <a:rPr lang="cs-CZ" sz="1200" b="1" dirty="0">
                <a:solidFill>
                  <a:srgbClr val="006666"/>
                </a:solidFill>
                <a:latin typeface="Roboto"/>
                <a:ea typeface="Roboto"/>
                <a:cs typeface="Roboto"/>
              </a:rPr>
              <a:t>nejenom pro</a:t>
            </a:r>
            <a:r>
              <a:rPr lang="cs-CZ" sz="1200" b="1" dirty="0">
                <a:solidFill>
                  <a:srgbClr val="006666"/>
                </a:solidFill>
                <a:effectLst/>
                <a:latin typeface="Roboto"/>
                <a:ea typeface="Roboto"/>
                <a:cs typeface="Roboto"/>
              </a:rPr>
              <a:t> zdraví</a:t>
            </a:r>
            <a:r>
              <a:rPr lang="cs-CZ" sz="1200" b="1" dirty="0">
                <a:solidFill>
                  <a:srgbClr val="006666"/>
                </a:solidFill>
                <a:latin typeface="Roboto"/>
                <a:ea typeface="Roboto"/>
                <a:cs typeface="Roboto"/>
              </a:rPr>
              <a:t> lidí, ale i pro zdraví</a:t>
            </a:r>
            <a:r>
              <a:rPr lang="cs-CZ" sz="1200" b="1" dirty="0">
                <a:solidFill>
                  <a:srgbClr val="006666"/>
                </a:solidFill>
                <a:effectLst/>
                <a:latin typeface="Roboto"/>
                <a:ea typeface="Roboto"/>
                <a:cs typeface="Roboto"/>
              </a:rPr>
              <a:t> </a:t>
            </a:r>
            <a:r>
              <a:rPr lang="cs-CZ" sz="1200" b="1" dirty="0">
                <a:solidFill>
                  <a:srgbClr val="006666"/>
                </a:solidFill>
                <a:latin typeface="Roboto"/>
                <a:ea typeface="Roboto"/>
                <a:cs typeface="Roboto"/>
              </a:rPr>
              <a:t>celé naší planety</a:t>
            </a:r>
            <a:r>
              <a:rPr lang="cs-CZ" sz="1200" b="1" dirty="0">
                <a:solidFill>
                  <a:srgbClr val="006666"/>
                </a:solidFill>
                <a:effectLst/>
                <a:latin typeface="Roboto"/>
                <a:ea typeface="Roboto"/>
                <a:cs typeface="Roboto"/>
              </a:rPr>
              <a:t>. </a:t>
            </a:r>
            <a:endParaRPr lang="en-US" dirty="0">
              <a:ea typeface="Calibri" panose="020F0502020204030204"/>
              <a:cs typeface="Calibri" panose="020F0502020204030204"/>
            </a:endParaRPr>
          </a:p>
          <a:p>
            <a:pPr algn="just"/>
            <a:endParaRPr lang="cs-CZ" sz="800" b="1" dirty="0">
              <a:solidFill>
                <a:srgbClr val="006666"/>
              </a:solidFill>
              <a:latin typeface="Roboto"/>
              <a:ea typeface="Roboto"/>
              <a:cs typeface="Roboto"/>
            </a:endParaRPr>
          </a:p>
          <a:p>
            <a:pPr algn="just"/>
            <a:r>
              <a:rPr lang="cs-CZ" sz="1200" b="1" dirty="0">
                <a:solidFill>
                  <a:srgbClr val="006666"/>
                </a:solidFill>
                <a:latin typeface="Roboto"/>
                <a:ea typeface="Roboto"/>
                <a:cs typeface="Roboto"/>
              </a:rPr>
              <a:t>Zdravé rostliny přispívají k zajištění dostatečného množství kvalitních potravin, pomáhají udržovat ekologickou rovnováhu, zajišťují biologickou rozmanitost, podporují hospodářský rozvoj.</a:t>
            </a:r>
            <a:endParaRPr lang="cs-CZ" sz="1200" dirty="0">
              <a:solidFill>
                <a:srgbClr val="000000"/>
              </a:solidFill>
              <a:latin typeface="Calibri" panose="020F0502020204030204"/>
              <a:ea typeface="Calibri" panose="020F0502020204030204"/>
              <a:cs typeface="Calibri" panose="020F0502020204030204"/>
            </a:endParaRPr>
          </a:p>
          <a:p>
            <a:pPr algn="just"/>
            <a:endParaRPr lang="cs-CZ" sz="1200" b="1" dirty="0">
              <a:solidFill>
                <a:srgbClr val="006666"/>
              </a:solidFill>
              <a:latin typeface="Roboto"/>
              <a:ea typeface="Roboto"/>
              <a:cs typeface="Roboto"/>
            </a:endParaRPr>
          </a:p>
          <a:p>
            <a:pPr algn="just"/>
            <a:r>
              <a:rPr lang="cs-CZ" sz="1200" b="1" dirty="0">
                <a:solidFill>
                  <a:srgbClr val="006666"/>
                </a:solidFill>
                <a:latin typeface="Roboto"/>
                <a:ea typeface="Roboto"/>
                <a:cs typeface="Roboto"/>
              </a:rPr>
              <a:t>Každý rok je až</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40</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rostlinné</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produkce</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určené</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pro</a:t>
            </a:r>
            <a:r>
              <a:rPr lang="cs-CZ" sz="800" b="1" dirty="0">
                <a:solidFill>
                  <a:srgbClr val="006666"/>
                </a:solidFill>
                <a:latin typeface="Roboto"/>
                <a:ea typeface="Roboto"/>
                <a:cs typeface="Roboto"/>
              </a:rPr>
              <a:t> </a:t>
            </a:r>
            <a:r>
              <a:rPr lang="cs-CZ" sz="1200" b="1" dirty="0">
                <a:solidFill>
                  <a:srgbClr val="006666"/>
                </a:solidFill>
                <a:latin typeface="Roboto"/>
                <a:ea typeface="Roboto"/>
                <a:cs typeface="Roboto"/>
              </a:rPr>
              <a:t>výrobu potravin znehodnoceno chorobami a škůdci.</a:t>
            </a:r>
            <a:endParaRPr lang="cs-CZ" sz="1200" dirty="0">
              <a:ea typeface="Calibri"/>
              <a:cs typeface="Calibri"/>
            </a:endParaRPr>
          </a:p>
          <a:p>
            <a:endParaRPr lang="cs-CZ" sz="1400" b="1" dirty="0">
              <a:solidFill>
                <a:srgbClr val="FF9933"/>
              </a:solidFill>
              <a:latin typeface="Roboto"/>
              <a:ea typeface="Roboto"/>
              <a:cs typeface="Roboto"/>
            </a:endParaRPr>
          </a:p>
          <a:p>
            <a:pPr algn="ctr"/>
            <a:endParaRPr lang="cs-CZ" sz="1400" b="1" dirty="0">
              <a:solidFill>
                <a:srgbClr val="FF9933"/>
              </a:solidFill>
              <a:latin typeface="Roboto"/>
              <a:ea typeface="Roboto"/>
              <a:cs typeface="Roboto"/>
            </a:endParaRPr>
          </a:p>
          <a:p>
            <a:pPr algn="ctr"/>
            <a:r>
              <a:rPr lang="cs-CZ" b="1" cap="all" dirty="0">
                <a:solidFill>
                  <a:srgbClr val="FF9933"/>
                </a:solidFill>
                <a:latin typeface="Roboto"/>
                <a:ea typeface="Roboto"/>
                <a:cs typeface="Roboto"/>
              </a:rPr>
              <a:t>Zdraví rostlin</a:t>
            </a:r>
          </a:p>
          <a:p>
            <a:pPr algn="ctr"/>
            <a:endParaRPr lang="cs-CZ" sz="600" b="1" cap="all" dirty="0">
              <a:solidFill>
                <a:srgbClr val="FF9933"/>
              </a:solidFill>
              <a:latin typeface="Roboto"/>
              <a:ea typeface="Roboto"/>
              <a:cs typeface="Roboto"/>
            </a:endParaRPr>
          </a:p>
          <a:p>
            <a:pPr algn="ctr"/>
            <a:r>
              <a:rPr lang="cs-CZ" b="1" cap="all" dirty="0">
                <a:solidFill>
                  <a:srgbClr val="FF9933"/>
                </a:solidFill>
                <a:latin typeface="Roboto"/>
                <a:ea typeface="Roboto"/>
                <a:cs typeface="Roboto"/>
              </a:rPr>
              <a:t>je prostě důležité !</a:t>
            </a:r>
          </a:p>
        </p:txBody>
      </p:sp>
      <p:sp>
        <p:nvSpPr>
          <p:cNvPr id="7" name="TextovéPole 6">
            <a:extLst>
              <a:ext uri="{FF2B5EF4-FFF2-40B4-BE49-F238E27FC236}">
                <a16:creationId xmlns:a16="http://schemas.microsoft.com/office/drawing/2014/main" id="{EB69F2ED-38C4-471A-C12D-378A2652451E}"/>
              </a:ext>
            </a:extLst>
          </p:cNvPr>
          <p:cNvSpPr txBox="1"/>
          <p:nvPr/>
        </p:nvSpPr>
        <p:spPr>
          <a:xfrm>
            <a:off x="209452" y="6990408"/>
            <a:ext cx="2962567" cy="261610"/>
          </a:xfrm>
          <a:prstGeom prst="rect">
            <a:avLst/>
          </a:prstGeom>
          <a:noFill/>
        </p:spPr>
        <p:txBody>
          <a:bodyPr wrap="square">
            <a:spAutoFit/>
          </a:bodyPr>
          <a:lstStyle/>
          <a:p>
            <a:pPr algn="ctr"/>
            <a:r>
              <a:rPr lang="cs-CZ" sz="1100" dirty="0">
                <a:solidFill>
                  <a:srgbClr val="FF9933"/>
                </a:solidFill>
                <a:latin typeface="Roboto"/>
                <a:ea typeface="Roboto"/>
                <a:cs typeface="Roboto"/>
              </a:rPr>
              <a:t>Zdroj fotografií: https://www.freepik.com</a:t>
            </a:r>
            <a:endParaRPr lang="cs-CZ" sz="1100" dirty="0">
              <a:solidFill>
                <a:srgbClr val="333333"/>
              </a:solidFill>
              <a:latin typeface="Roboto"/>
              <a:ea typeface="Roboto"/>
              <a:cs typeface="Roboto"/>
            </a:endParaRPr>
          </a:p>
        </p:txBody>
      </p:sp>
      <p:sp>
        <p:nvSpPr>
          <p:cNvPr id="9" name="TextovéPole 8">
            <a:extLst>
              <a:ext uri="{FF2B5EF4-FFF2-40B4-BE49-F238E27FC236}">
                <a16:creationId xmlns:a16="http://schemas.microsoft.com/office/drawing/2014/main" id="{34BC056A-BA5F-47BF-54C6-D789A84D3771}"/>
              </a:ext>
            </a:extLst>
          </p:cNvPr>
          <p:cNvSpPr txBox="1"/>
          <p:nvPr/>
        </p:nvSpPr>
        <p:spPr>
          <a:xfrm>
            <a:off x="3666902" y="4836791"/>
            <a:ext cx="3214904" cy="1369606"/>
          </a:xfrm>
          <a:prstGeom prst="rect">
            <a:avLst/>
          </a:prstGeom>
          <a:noFill/>
        </p:spPr>
        <p:txBody>
          <a:bodyPr wrap="square">
            <a:spAutoFit/>
          </a:bodyPr>
          <a:lstStyle/>
          <a:p>
            <a:pPr algn="just"/>
            <a:r>
              <a:rPr lang="cs-CZ" sz="1100" dirty="0">
                <a:solidFill>
                  <a:schemeClr val="bg1"/>
                </a:solidFill>
                <a:latin typeface="Roboto"/>
                <a:ea typeface="Roboto"/>
                <a:cs typeface="Roboto"/>
              </a:rPr>
              <a:t>Problematice zdraví rostlin je věnována jedna </a:t>
            </a:r>
            <a:br>
              <a:rPr lang="cs-CZ" sz="1100" dirty="0">
                <a:solidFill>
                  <a:schemeClr val="bg1"/>
                </a:solidFill>
                <a:latin typeface="Roboto"/>
                <a:ea typeface="Roboto"/>
                <a:cs typeface="Roboto"/>
              </a:rPr>
            </a:br>
            <a:r>
              <a:rPr lang="cs-CZ" sz="1100" dirty="0">
                <a:solidFill>
                  <a:schemeClr val="bg1"/>
                </a:solidFill>
                <a:latin typeface="Roboto"/>
                <a:ea typeface="Roboto"/>
                <a:cs typeface="Roboto"/>
              </a:rPr>
              <a:t>z největších databází škodlivých organismů </a:t>
            </a:r>
            <a:br>
              <a:rPr lang="cs-CZ" sz="1100" dirty="0">
                <a:solidFill>
                  <a:schemeClr val="bg1"/>
                </a:solidFill>
                <a:latin typeface="Roboto"/>
                <a:ea typeface="Roboto"/>
                <a:cs typeface="Roboto"/>
              </a:rPr>
            </a:br>
            <a:r>
              <a:rPr lang="cs-CZ" sz="1100" dirty="0">
                <a:solidFill>
                  <a:schemeClr val="bg1"/>
                </a:solidFill>
                <a:latin typeface="Roboto"/>
                <a:ea typeface="Roboto"/>
                <a:cs typeface="Roboto"/>
              </a:rPr>
              <a:t>v</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České</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republice,</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kde</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jsou</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vedle</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odborných</a:t>
            </a:r>
            <a:r>
              <a:rPr lang="cs-CZ" sz="800" dirty="0">
                <a:solidFill>
                  <a:schemeClr val="bg1"/>
                </a:solidFill>
                <a:latin typeface="Roboto"/>
                <a:ea typeface="Roboto"/>
                <a:cs typeface="Roboto"/>
              </a:rPr>
              <a:t> </a:t>
            </a:r>
            <a:r>
              <a:rPr lang="cs-CZ" sz="1100" dirty="0">
                <a:solidFill>
                  <a:schemeClr val="bg1"/>
                </a:solidFill>
                <a:latin typeface="Roboto"/>
                <a:ea typeface="Roboto"/>
                <a:cs typeface="Roboto"/>
              </a:rPr>
              <a:t>textů a fotografií chorob a škůdců také informace </a:t>
            </a:r>
            <a:br>
              <a:rPr lang="cs-CZ" sz="1100" dirty="0">
                <a:solidFill>
                  <a:schemeClr val="bg1"/>
                </a:solidFill>
                <a:latin typeface="Roboto"/>
                <a:ea typeface="Roboto"/>
                <a:cs typeface="Roboto"/>
              </a:rPr>
            </a:br>
            <a:r>
              <a:rPr lang="cs-CZ" sz="1100" dirty="0">
                <a:solidFill>
                  <a:schemeClr val="bg1"/>
                </a:solidFill>
                <a:latin typeface="Roboto"/>
                <a:ea typeface="Roboto"/>
                <a:cs typeface="Roboto"/>
              </a:rPr>
              <a:t>o jejich aktuálním výskytu či o správném použití konkrétních přípravků na ochranu rostlin. </a:t>
            </a:r>
          </a:p>
          <a:p>
            <a:pPr algn="ctr"/>
            <a:endParaRPr lang="cs-CZ" sz="500" b="1" cap="all" dirty="0">
              <a:solidFill>
                <a:schemeClr val="bg1"/>
              </a:solidFill>
              <a:latin typeface="Roboto"/>
              <a:ea typeface="Roboto"/>
              <a:cs typeface="Roboto"/>
            </a:endParaRPr>
          </a:p>
          <a:p>
            <a:pPr algn="ctr"/>
            <a:r>
              <a:rPr lang="cs-CZ" sz="1200" b="1" cap="all" dirty="0">
                <a:solidFill>
                  <a:schemeClr val="accent2"/>
                </a:solidFill>
                <a:latin typeface="Roboto"/>
                <a:ea typeface="Roboto"/>
                <a:cs typeface="Roboto"/>
              </a:rPr>
              <a:t>R o s t l i n o l é k a ř s k ý   P o r t á l</a:t>
            </a:r>
            <a:endParaRPr lang="cs-CZ" sz="1100" dirty="0">
              <a:solidFill>
                <a:schemeClr val="bg1"/>
              </a:solidFill>
              <a:latin typeface="Roboto"/>
              <a:ea typeface="Roboto"/>
              <a:cs typeface="Roboto"/>
            </a:endParaRPr>
          </a:p>
        </p:txBody>
      </p:sp>
      <p:pic>
        <p:nvPicPr>
          <p:cNvPr id="14" name="Obrázek 13">
            <a:extLst>
              <a:ext uri="{FF2B5EF4-FFF2-40B4-BE49-F238E27FC236}">
                <a16:creationId xmlns:a16="http://schemas.microsoft.com/office/drawing/2014/main" id="{A8275CD2-5C07-2B5C-352D-9CB07E2811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3922" y="6264444"/>
            <a:ext cx="1100703" cy="1100703"/>
          </a:xfrm>
          <a:prstGeom prst="rect">
            <a:avLst/>
          </a:prstGeom>
        </p:spPr>
      </p:pic>
      <p:pic>
        <p:nvPicPr>
          <p:cNvPr id="19" name="Obrázek 18">
            <a:extLst>
              <a:ext uri="{FF2B5EF4-FFF2-40B4-BE49-F238E27FC236}">
                <a16:creationId xmlns:a16="http://schemas.microsoft.com/office/drawing/2014/main" id="{6D5216B7-30A7-DBC9-C5F7-0AA35CF330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7195" y="6393301"/>
            <a:ext cx="1376414" cy="741147"/>
          </a:xfrm>
          <a:prstGeom prst="rect">
            <a:avLst/>
          </a:prstGeom>
        </p:spPr>
      </p:pic>
      <p:pic>
        <p:nvPicPr>
          <p:cNvPr id="21" name="Obrázek 20" descr="Obsah obrázku text, Písmo, logo, Grafika&#10;&#10;Obsah vygenerovaný umělou inteligencí může být nesprávný.">
            <a:extLst>
              <a:ext uri="{FF2B5EF4-FFF2-40B4-BE49-F238E27FC236}">
                <a16:creationId xmlns:a16="http://schemas.microsoft.com/office/drawing/2014/main" id="{42867150-19CB-37F7-8CBE-3BB88F90B4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7097" y="6227662"/>
            <a:ext cx="1102855" cy="1100701"/>
          </a:xfrm>
          <a:prstGeom prst="rect">
            <a:avLst/>
          </a:prstGeom>
        </p:spPr>
      </p:pic>
      <p:sp>
        <p:nvSpPr>
          <p:cNvPr id="24" name="TextovéPole 23">
            <a:extLst>
              <a:ext uri="{FF2B5EF4-FFF2-40B4-BE49-F238E27FC236}">
                <a16:creationId xmlns:a16="http://schemas.microsoft.com/office/drawing/2014/main" id="{2D500356-FA89-0457-9334-BDEAE7708E32}"/>
              </a:ext>
            </a:extLst>
          </p:cNvPr>
          <p:cNvSpPr txBox="1"/>
          <p:nvPr/>
        </p:nvSpPr>
        <p:spPr>
          <a:xfrm>
            <a:off x="4192807" y="4328946"/>
            <a:ext cx="2102931" cy="369332"/>
          </a:xfrm>
          <a:prstGeom prst="rect">
            <a:avLst/>
          </a:prstGeom>
          <a:noFill/>
        </p:spPr>
        <p:txBody>
          <a:bodyPr wrap="square">
            <a:spAutoFit/>
          </a:bodyPr>
          <a:lstStyle/>
          <a:p>
            <a:pPr algn="l"/>
            <a:r>
              <a:rPr lang="cs-CZ" b="1" i="0" dirty="0">
                <a:solidFill>
                  <a:schemeClr val="bg1"/>
                </a:solidFill>
                <a:effectLst/>
                <a:latin typeface="Roboto" panose="02000000000000000000" pitchFamily="2" charset="0"/>
              </a:rPr>
              <a:t>#PlantHealth4Life</a:t>
            </a:r>
          </a:p>
        </p:txBody>
      </p:sp>
    </p:spTree>
    <p:extLst>
      <p:ext uri="{BB962C8B-B14F-4D97-AF65-F5344CB8AC3E}">
        <p14:creationId xmlns:p14="http://schemas.microsoft.com/office/powerpoint/2010/main" val="39930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3F8A8-D8D5-6372-021D-E51C94864EFC}"/>
            </a:ext>
          </a:extLst>
        </p:cNvPr>
        <p:cNvGrpSpPr/>
        <p:nvPr/>
      </p:nvGrpSpPr>
      <p:grpSpPr>
        <a:xfrm>
          <a:off x="0" y="0"/>
          <a:ext cx="0" cy="0"/>
          <a:chOff x="0" y="0"/>
          <a:chExt cx="0" cy="0"/>
        </a:xfrm>
      </p:grpSpPr>
      <p:pic>
        <p:nvPicPr>
          <p:cNvPr id="1036" name="Picture 12" descr="VKB-Fonds - VKB – Ihre Bank. Ihr Erfolg.">
            <a:extLst>
              <a:ext uri="{FF2B5EF4-FFF2-40B4-BE49-F238E27FC236}">
                <a16:creationId xmlns:a16="http://schemas.microsoft.com/office/drawing/2014/main" id="{AE818DCD-0B53-605F-8C44-6DCA518BE3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40" b="5099"/>
          <a:stretch/>
        </p:blipFill>
        <p:spPr bwMode="auto">
          <a:xfrm>
            <a:off x="0" y="5016465"/>
            <a:ext cx="3616565" cy="25432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emium Photo | Hands are driving water plants and trees growing on soil">
            <a:extLst>
              <a:ext uri="{FF2B5EF4-FFF2-40B4-BE49-F238E27FC236}">
                <a16:creationId xmlns:a16="http://schemas.microsoft.com/office/drawing/2014/main" id="{2F4AD66E-55BC-92C2-803C-844C338AE4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794"/>
          <a:stretch/>
        </p:blipFill>
        <p:spPr bwMode="auto">
          <a:xfrm>
            <a:off x="7098774" y="5019040"/>
            <a:ext cx="3593039" cy="2540635"/>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a:extLst>
              <a:ext uri="{FF2B5EF4-FFF2-40B4-BE49-F238E27FC236}">
                <a16:creationId xmlns:a16="http://schemas.microsoft.com/office/drawing/2014/main" id="{37CC0177-69EB-2CA5-8FF0-E8EFF93AF2D0}"/>
              </a:ext>
            </a:extLst>
          </p:cNvPr>
          <p:cNvSpPr/>
          <p:nvPr/>
        </p:nvSpPr>
        <p:spPr>
          <a:xfrm>
            <a:off x="3529263" y="2255520"/>
            <a:ext cx="3593037" cy="5304155"/>
          </a:xfrm>
          <a:prstGeom prst="rect">
            <a:avLst/>
          </a:prstGeom>
          <a:solidFill>
            <a:srgbClr val="0066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8FA44AA8-5262-B722-53F2-2CFBCB447382}"/>
              </a:ext>
            </a:extLst>
          </p:cNvPr>
          <p:cNvSpPr txBox="1"/>
          <p:nvPr/>
        </p:nvSpPr>
        <p:spPr>
          <a:xfrm>
            <a:off x="7395331" y="171866"/>
            <a:ext cx="2999641" cy="523220"/>
          </a:xfrm>
          <a:prstGeom prst="rect">
            <a:avLst/>
          </a:prstGeom>
          <a:noFill/>
        </p:spPr>
        <p:txBody>
          <a:bodyPr wrap="square" rtlCol="0">
            <a:spAutoFit/>
          </a:bodyPr>
          <a:lstStyle/>
          <a:p>
            <a:r>
              <a:rPr lang="pl-PL" sz="1400" b="1" dirty="0">
                <a:solidFill>
                  <a:srgbClr val="006666"/>
                </a:solidFill>
                <a:effectLst/>
                <a:latin typeface="Roboto" panose="02000000000000000000" pitchFamily="2" charset="0"/>
              </a:rPr>
              <a:t>Proč je třeba </a:t>
            </a:r>
          </a:p>
          <a:p>
            <a:r>
              <a:rPr lang="pl-PL" sz="1400" b="1" cap="all" dirty="0">
                <a:solidFill>
                  <a:srgbClr val="006666"/>
                </a:solidFill>
                <a:effectLst/>
                <a:latin typeface="Roboto" panose="02000000000000000000" pitchFamily="2" charset="0"/>
              </a:rPr>
              <a:t>dbát na zdraví rostlin</a:t>
            </a:r>
            <a:r>
              <a:rPr lang="pl-PL" sz="1400" b="1" dirty="0">
                <a:solidFill>
                  <a:srgbClr val="006666"/>
                </a:solidFill>
                <a:effectLst/>
                <a:latin typeface="Roboto" panose="02000000000000000000" pitchFamily="2" charset="0"/>
              </a:rPr>
              <a:t>? </a:t>
            </a:r>
            <a:endParaRPr lang="pl-PL" sz="1400" dirty="0">
              <a:solidFill>
                <a:srgbClr val="006666"/>
              </a:solidFill>
              <a:effectLst/>
            </a:endParaRPr>
          </a:p>
        </p:txBody>
      </p:sp>
      <p:cxnSp>
        <p:nvCxnSpPr>
          <p:cNvPr id="12" name="Přímá spojnice 11">
            <a:extLst>
              <a:ext uri="{FF2B5EF4-FFF2-40B4-BE49-F238E27FC236}">
                <a16:creationId xmlns:a16="http://schemas.microsoft.com/office/drawing/2014/main" id="{FC7F8794-B55E-5CF2-2B61-DDA6A03D4FB1}"/>
              </a:ext>
            </a:extLst>
          </p:cNvPr>
          <p:cNvCxnSpPr>
            <a:cxnSpLocks/>
          </p:cNvCxnSpPr>
          <p:nvPr/>
        </p:nvCxnSpPr>
        <p:spPr>
          <a:xfrm>
            <a:off x="7456809" y="756642"/>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5" name="TextovéPole 14">
            <a:extLst>
              <a:ext uri="{FF2B5EF4-FFF2-40B4-BE49-F238E27FC236}">
                <a16:creationId xmlns:a16="http://schemas.microsoft.com/office/drawing/2014/main" id="{9FB34EC5-D1B1-F907-30E9-63B11F9D9287}"/>
              </a:ext>
            </a:extLst>
          </p:cNvPr>
          <p:cNvSpPr txBox="1"/>
          <p:nvPr/>
        </p:nvSpPr>
        <p:spPr>
          <a:xfrm>
            <a:off x="7360478" y="834200"/>
            <a:ext cx="1103187" cy="276999"/>
          </a:xfrm>
          <a:prstGeom prst="rect">
            <a:avLst/>
          </a:prstGeom>
          <a:noFill/>
        </p:spPr>
        <p:txBody>
          <a:bodyPr wrap="none" rtlCol="0">
            <a:spAutoFit/>
          </a:bodyPr>
          <a:lstStyle/>
          <a:p>
            <a:r>
              <a:rPr lang="pl-PL" sz="1200" b="1" dirty="0">
                <a:solidFill>
                  <a:srgbClr val="006666"/>
                </a:solidFill>
                <a:effectLst/>
                <a:latin typeface="Roboto" panose="02000000000000000000" pitchFamily="2" charset="0"/>
              </a:rPr>
              <a:t>Zdroj potravy</a:t>
            </a:r>
            <a:endParaRPr lang="pl-PL" sz="1200" dirty="0">
              <a:solidFill>
                <a:srgbClr val="006666"/>
              </a:solidFill>
              <a:effectLst/>
            </a:endParaRPr>
          </a:p>
        </p:txBody>
      </p:sp>
      <p:sp>
        <p:nvSpPr>
          <p:cNvPr id="16" name="TextovéPole 15">
            <a:extLst>
              <a:ext uri="{FF2B5EF4-FFF2-40B4-BE49-F238E27FC236}">
                <a16:creationId xmlns:a16="http://schemas.microsoft.com/office/drawing/2014/main" id="{B0812E0F-FC1D-C404-B9A1-66B53FCF75B6}"/>
              </a:ext>
            </a:extLst>
          </p:cNvPr>
          <p:cNvSpPr txBox="1"/>
          <p:nvPr/>
        </p:nvSpPr>
        <p:spPr>
          <a:xfrm>
            <a:off x="7347152" y="1079053"/>
            <a:ext cx="3109204" cy="1446550"/>
          </a:xfrm>
          <a:prstGeom prst="rect">
            <a:avLst/>
          </a:prstGeom>
          <a:noFill/>
        </p:spPr>
        <p:txBody>
          <a:bodyPr wrap="square" lIns="91440" tIns="45720" rIns="91440" bIns="45720" rtlCol="0" anchor="t">
            <a:spAutoFit/>
          </a:bodyPr>
          <a:lstStyle/>
          <a:p>
            <a:pPr algn="just"/>
            <a:r>
              <a:rPr lang="cs-CZ" sz="1100" dirty="0">
                <a:solidFill>
                  <a:srgbClr val="333333"/>
                </a:solidFill>
                <a:effectLst/>
                <a:latin typeface="Roboto"/>
                <a:ea typeface="Roboto"/>
                <a:cs typeface="Roboto"/>
              </a:rPr>
              <a:t>Rostliny tvoří základ potravinového řetězce – 80 % naší stravy je tvořeno rostlinami a pro většinu hospodářských zvířat jsou jediným zdrojem potravy. Choroby a škůdci rostlin mohou způsobit významné škody, které ohrožují produkci potravin a biodiverzitu. Ochrana rostlin znamená </a:t>
            </a:r>
            <a:r>
              <a:rPr lang="cs-CZ" sz="1100" dirty="0">
                <a:solidFill>
                  <a:schemeClr val="tx1">
                    <a:lumMod val="75000"/>
                    <a:lumOff val="25000"/>
                  </a:schemeClr>
                </a:solidFill>
                <a:effectLst/>
                <a:latin typeface="Roboto"/>
                <a:ea typeface="Roboto"/>
                <a:cs typeface="Roboto"/>
              </a:rPr>
              <a:t>chránit</a:t>
            </a:r>
            <a:r>
              <a:rPr lang="cs-CZ" sz="1100" dirty="0">
                <a:solidFill>
                  <a:srgbClr val="333333"/>
                </a:solidFill>
                <a:effectLst/>
                <a:latin typeface="Roboto"/>
                <a:ea typeface="Roboto"/>
                <a:cs typeface="Roboto"/>
              </a:rPr>
              <a:t> náš život, naše zdraví, životní prostředí a ekonomiku. </a:t>
            </a:r>
            <a:endParaRPr lang="cs-CZ" sz="1100" dirty="0">
              <a:effectLst/>
              <a:latin typeface="Roboto"/>
              <a:ea typeface="Roboto"/>
              <a:cs typeface="Roboto"/>
            </a:endParaRPr>
          </a:p>
        </p:txBody>
      </p:sp>
      <p:cxnSp>
        <p:nvCxnSpPr>
          <p:cNvPr id="17" name="Přímá spojnice 16">
            <a:extLst>
              <a:ext uri="{FF2B5EF4-FFF2-40B4-BE49-F238E27FC236}">
                <a16:creationId xmlns:a16="http://schemas.microsoft.com/office/drawing/2014/main" id="{DB6E7EAF-4272-2497-F24E-D2F670427FA0}"/>
              </a:ext>
            </a:extLst>
          </p:cNvPr>
          <p:cNvCxnSpPr>
            <a:cxnSpLocks/>
          </p:cNvCxnSpPr>
          <p:nvPr/>
        </p:nvCxnSpPr>
        <p:spPr>
          <a:xfrm>
            <a:off x="7456809" y="2677349"/>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8" name="TextovéPole 17">
            <a:extLst>
              <a:ext uri="{FF2B5EF4-FFF2-40B4-BE49-F238E27FC236}">
                <a16:creationId xmlns:a16="http://schemas.microsoft.com/office/drawing/2014/main" id="{0DBE88F9-4AE0-754C-35B8-1296B013566A}"/>
              </a:ext>
            </a:extLst>
          </p:cNvPr>
          <p:cNvSpPr txBox="1"/>
          <p:nvPr/>
        </p:nvSpPr>
        <p:spPr>
          <a:xfrm>
            <a:off x="7359921" y="2795522"/>
            <a:ext cx="1598515" cy="276999"/>
          </a:xfrm>
          <a:prstGeom prst="rect">
            <a:avLst/>
          </a:prstGeom>
          <a:noFill/>
        </p:spPr>
        <p:txBody>
          <a:bodyPr wrap="none" rtlCol="0">
            <a:spAutoFit/>
          </a:bodyPr>
          <a:lstStyle/>
          <a:p>
            <a:r>
              <a:rPr lang="pl-PL" sz="1200" b="1" dirty="0">
                <a:solidFill>
                  <a:srgbClr val="006666"/>
                </a:solidFill>
                <a:effectLst/>
                <a:latin typeface="Roboto" panose="02000000000000000000" pitchFamily="2" charset="0"/>
              </a:rPr>
              <a:t>Ekonomický význam</a:t>
            </a:r>
            <a:endParaRPr lang="pl-PL" sz="1200" dirty="0">
              <a:solidFill>
                <a:srgbClr val="006666"/>
              </a:solidFill>
              <a:effectLst/>
            </a:endParaRPr>
          </a:p>
        </p:txBody>
      </p:sp>
      <p:sp>
        <p:nvSpPr>
          <p:cNvPr id="19" name="TextovéPole 18">
            <a:extLst>
              <a:ext uri="{FF2B5EF4-FFF2-40B4-BE49-F238E27FC236}">
                <a16:creationId xmlns:a16="http://schemas.microsoft.com/office/drawing/2014/main" id="{B429B618-BBF0-3751-B129-81F03DCDE5CF}"/>
              </a:ext>
            </a:extLst>
          </p:cNvPr>
          <p:cNvSpPr txBox="1"/>
          <p:nvPr/>
        </p:nvSpPr>
        <p:spPr>
          <a:xfrm>
            <a:off x="7347434" y="3057132"/>
            <a:ext cx="3103315" cy="1785104"/>
          </a:xfrm>
          <a:prstGeom prst="rect">
            <a:avLst/>
          </a:prstGeom>
          <a:noFill/>
        </p:spPr>
        <p:txBody>
          <a:bodyPr wrap="square" lIns="91440" tIns="45720" rIns="91440" bIns="45720" rtlCol="0" anchor="t">
            <a:spAutoFit/>
          </a:bodyPr>
          <a:lstStyle/>
          <a:p>
            <a:pPr algn="just"/>
            <a:r>
              <a:rPr lang="cs-CZ" sz="1100" dirty="0">
                <a:solidFill>
                  <a:schemeClr val="tx1">
                    <a:lumMod val="75000"/>
                    <a:lumOff val="25000"/>
                  </a:schemeClr>
                </a:solidFill>
                <a:latin typeface="Roboto"/>
                <a:ea typeface="Roboto"/>
                <a:cs typeface="Roboto"/>
              </a:rPr>
              <a:t>Zemědělství a produkce rostlin mají významný ekonomický přínos pro většinu zemí. Nesmíme zapomínat na lesy a rostliny, které hrají významnou roli ve stavebním nebo oděvním průmyslu, přírodní rostlinné materiály slouží ke stavbě budov nebo výrobě oděvů. Také jsou nepostradatelné při výrobě nábytku nebo třeba papíru. Působení škodlivých organismů </a:t>
            </a:r>
            <a:br>
              <a:rPr lang="cs-CZ" sz="1100" dirty="0">
                <a:solidFill>
                  <a:schemeClr val="tx1">
                    <a:lumMod val="75000"/>
                    <a:lumOff val="25000"/>
                  </a:schemeClr>
                </a:solidFill>
                <a:latin typeface="Roboto"/>
                <a:ea typeface="Roboto"/>
                <a:cs typeface="Roboto"/>
              </a:rPr>
            </a:br>
            <a:r>
              <a:rPr lang="cs-CZ" sz="1100" dirty="0">
                <a:solidFill>
                  <a:schemeClr val="tx1">
                    <a:lumMod val="75000"/>
                    <a:lumOff val="25000"/>
                  </a:schemeClr>
                </a:solidFill>
                <a:latin typeface="Roboto"/>
                <a:ea typeface="Roboto"/>
                <a:cs typeface="Roboto"/>
              </a:rPr>
              <a:t>v zemědělství a lesnictví může mít negativní dopad na ekonomickou prosperitu celé země.</a:t>
            </a:r>
            <a:endParaRPr lang="en-US" dirty="0"/>
          </a:p>
        </p:txBody>
      </p:sp>
      <p:pic>
        <p:nvPicPr>
          <p:cNvPr id="1034" name="Picture 10" descr="FAO names 2020 as the UN's International Year of Plant Health">
            <a:extLst>
              <a:ext uri="{FF2B5EF4-FFF2-40B4-BE49-F238E27FC236}">
                <a16:creationId xmlns:a16="http://schemas.microsoft.com/office/drawing/2014/main" id="{E387F729-8B7C-71B8-B21E-B949F27EBB1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75" r="2745"/>
          <a:stretch/>
        </p:blipFill>
        <p:spPr bwMode="auto">
          <a:xfrm>
            <a:off x="3529262" y="0"/>
            <a:ext cx="3593038" cy="2255519"/>
          </a:xfrm>
          <a:prstGeom prst="rect">
            <a:avLst/>
          </a:prstGeom>
          <a:noFill/>
          <a:extLst>
            <a:ext uri="{909E8E84-426E-40DD-AFC4-6F175D3DCCD1}">
              <a14:hiddenFill xmlns:a14="http://schemas.microsoft.com/office/drawing/2010/main">
                <a:solidFill>
                  <a:srgbClr val="FFFFFF"/>
                </a:solidFill>
              </a14:hiddenFill>
            </a:ext>
          </a:extLst>
        </p:spPr>
      </p:pic>
      <p:sp>
        <p:nvSpPr>
          <p:cNvPr id="21" name="TextovéPole 20">
            <a:extLst>
              <a:ext uri="{FF2B5EF4-FFF2-40B4-BE49-F238E27FC236}">
                <a16:creationId xmlns:a16="http://schemas.microsoft.com/office/drawing/2014/main" id="{DCE4A40F-552A-8980-3180-064BEF8EE41D}"/>
              </a:ext>
            </a:extLst>
          </p:cNvPr>
          <p:cNvSpPr txBox="1"/>
          <p:nvPr/>
        </p:nvSpPr>
        <p:spPr>
          <a:xfrm>
            <a:off x="3761141" y="2344619"/>
            <a:ext cx="3129280" cy="523220"/>
          </a:xfrm>
          <a:prstGeom prst="rect">
            <a:avLst/>
          </a:prstGeom>
          <a:noFill/>
        </p:spPr>
        <p:txBody>
          <a:bodyPr wrap="square" rtlCol="0">
            <a:spAutoFit/>
          </a:bodyPr>
          <a:lstStyle/>
          <a:p>
            <a:r>
              <a:rPr lang="cs-CZ" sz="1400" b="1" dirty="0">
                <a:solidFill>
                  <a:srgbClr val="FFFFFF"/>
                </a:solidFill>
                <a:effectLst/>
                <a:latin typeface="Roboto" panose="02000000000000000000" pitchFamily="2" charset="0"/>
              </a:rPr>
              <a:t>Jak se rostliny </a:t>
            </a:r>
          </a:p>
          <a:p>
            <a:r>
              <a:rPr lang="cs-CZ" sz="1400" b="1" cap="all" dirty="0">
                <a:solidFill>
                  <a:srgbClr val="FFFFFF"/>
                </a:solidFill>
                <a:latin typeface="Roboto" panose="02000000000000000000" pitchFamily="2" charset="0"/>
              </a:rPr>
              <a:t>p</a:t>
            </a:r>
            <a:r>
              <a:rPr lang="cs-CZ" sz="1400" b="1" cap="all" dirty="0">
                <a:solidFill>
                  <a:srgbClr val="FFFFFF"/>
                </a:solidFill>
                <a:effectLst/>
                <a:latin typeface="Roboto" panose="02000000000000000000" pitchFamily="2" charset="0"/>
              </a:rPr>
              <a:t>odí</a:t>
            </a:r>
            <a:r>
              <a:rPr lang="cs-CZ" sz="1400" b="1" cap="all" dirty="0">
                <a:solidFill>
                  <a:srgbClr val="FFFFFF"/>
                </a:solidFill>
                <a:latin typeface="Roboto" panose="02000000000000000000" pitchFamily="2" charset="0"/>
              </a:rPr>
              <a:t>lí </a:t>
            </a:r>
            <a:r>
              <a:rPr lang="cs-CZ" sz="1400" b="1" cap="all" dirty="0">
                <a:solidFill>
                  <a:srgbClr val="FFFFFF"/>
                </a:solidFill>
                <a:effectLst/>
                <a:latin typeface="Roboto" panose="02000000000000000000" pitchFamily="2" charset="0"/>
              </a:rPr>
              <a:t>na ochraně prostředí</a:t>
            </a:r>
            <a:r>
              <a:rPr lang="cs-CZ" sz="1400" b="1" dirty="0">
                <a:solidFill>
                  <a:srgbClr val="FFFFFF"/>
                </a:solidFill>
                <a:effectLst/>
                <a:latin typeface="Roboto" panose="02000000000000000000" pitchFamily="2" charset="0"/>
              </a:rPr>
              <a:t>? </a:t>
            </a:r>
            <a:endParaRPr lang="cs-CZ" sz="1400" dirty="0"/>
          </a:p>
        </p:txBody>
      </p:sp>
      <p:cxnSp>
        <p:nvCxnSpPr>
          <p:cNvPr id="22" name="Přímá spojnice 21">
            <a:extLst>
              <a:ext uri="{FF2B5EF4-FFF2-40B4-BE49-F238E27FC236}">
                <a16:creationId xmlns:a16="http://schemas.microsoft.com/office/drawing/2014/main" id="{C7589A93-EDAF-EE00-3EE6-DE0D2704ACE2}"/>
              </a:ext>
            </a:extLst>
          </p:cNvPr>
          <p:cNvCxnSpPr>
            <a:cxnSpLocks/>
          </p:cNvCxnSpPr>
          <p:nvPr/>
        </p:nvCxnSpPr>
        <p:spPr>
          <a:xfrm>
            <a:off x="3865691" y="2957314"/>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A311917A-D9A1-5F06-0624-5DE3551F50EB}"/>
              </a:ext>
            </a:extLst>
          </p:cNvPr>
          <p:cNvSpPr txBox="1"/>
          <p:nvPr/>
        </p:nvSpPr>
        <p:spPr>
          <a:xfrm>
            <a:off x="3764229" y="3105381"/>
            <a:ext cx="3115948" cy="3231654"/>
          </a:xfrm>
          <a:prstGeom prst="rect">
            <a:avLst/>
          </a:prstGeom>
          <a:noFill/>
        </p:spPr>
        <p:txBody>
          <a:bodyPr wrap="square" lIns="91440" tIns="45720" rIns="91440" bIns="45720" rtlCol="0" anchor="t">
            <a:spAutoFit/>
          </a:bodyPr>
          <a:lstStyle/>
          <a:p>
            <a:pPr algn="just"/>
            <a:r>
              <a:rPr lang="cs-CZ" sz="1200" dirty="0">
                <a:solidFill>
                  <a:schemeClr val="bg1"/>
                </a:solidFill>
                <a:latin typeface="Roboto"/>
                <a:ea typeface="Roboto"/>
                <a:cs typeface="Roboto"/>
              </a:rPr>
              <a:t>Zdravé rostliny hrají nepostradatelnou roli                 v rovnováze ekosystému. Podílí se na zadržování vody, čímž snižují riziko záplav a eroze. Přeměňují anorganické látky </a:t>
            </a:r>
            <a:br>
              <a:rPr lang="cs-CZ" sz="1200" dirty="0">
                <a:solidFill>
                  <a:schemeClr val="bg1"/>
                </a:solidFill>
                <a:latin typeface="Roboto"/>
                <a:ea typeface="Roboto"/>
                <a:cs typeface="Roboto"/>
              </a:rPr>
            </a:br>
            <a:r>
              <a:rPr lang="cs-CZ" sz="1200" dirty="0">
                <a:solidFill>
                  <a:schemeClr val="bg1"/>
                </a:solidFill>
                <a:latin typeface="Roboto"/>
                <a:ea typeface="Roboto"/>
                <a:cs typeface="Roboto"/>
              </a:rPr>
              <a:t>v látky organické a slouží jako úkryt a zdroj potravy pro mnoho druhů živočichů – ptáků, savců i bezobratlých. Rostliny poskytují stín, zvlhčují okolí a pomáhají regulovat teplotu prostředí. Absorbují oxid uhličitý (CO</a:t>
            </a:r>
            <a:r>
              <a:rPr lang="cs-CZ" sz="800" baseline="-25000" dirty="0">
                <a:solidFill>
                  <a:schemeClr val="bg1"/>
                </a:solidFill>
                <a:latin typeface="Roboto"/>
                <a:ea typeface="Roboto"/>
                <a:cs typeface="Roboto"/>
              </a:rPr>
              <a:t>2</a:t>
            </a:r>
            <a:r>
              <a:rPr lang="cs-CZ" sz="1200" dirty="0">
                <a:solidFill>
                  <a:schemeClr val="bg1"/>
                </a:solidFill>
                <a:latin typeface="Roboto"/>
                <a:ea typeface="Roboto"/>
                <a:cs typeface="Roboto"/>
              </a:rPr>
              <a:t>) během fotosyntézy, což pomáhá snižovat množství tohoto skleníkového plynu  v atmosféře a přispívá k boji proti klimatickým změnám. Mimo CO</a:t>
            </a:r>
            <a:r>
              <a:rPr lang="cs-CZ" sz="800" baseline="-25000" dirty="0">
                <a:solidFill>
                  <a:schemeClr val="bg1"/>
                </a:solidFill>
                <a:latin typeface="Roboto"/>
                <a:ea typeface="Roboto"/>
                <a:cs typeface="Roboto"/>
              </a:rPr>
              <a:t>2</a:t>
            </a:r>
            <a:r>
              <a:rPr lang="cs-CZ" sz="1200" dirty="0">
                <a:solidFill>
                  <a:schemeClr val="bg1"/>
                </a:solidFill>
                <a:latin typeface="Roboto"/>
                <a:ea typeface="Roboto"/>
                <a:cs typeface="Roboto"/>
              </a:rPr>
              <a:t> pohlcují rostliny i znečišťující látky </a:t>
            </a:r>
            <a:br>
              <a:rPr lang="cs-CZ" sz="1200" dirty="0">
                <a:solidFill>
                  <a:schemeClr val="bg1"/>
                </a:solidFill>
                <a:latin typeface="Roboto"/>
                <a:ea typeface="Roboto"/>
                <a:cs typeface="Roboto"/>
              </a:rPr>
            </a:br>
            <a:r>
              <a:rPr lang="cs-CZ" sz="1200" dirty="0">
                <a:solidFill>
                  <a:schemeClr val="bg1"/>
                </a:solidFill>
                <a:latin typeface="Roboto"/>
                <a:ea typeface="Roboto"/>
                <a:cs typeface="Roboto"/>
              </a:rPr>
              <a:t>a prašné částice, což zlepšuje kvalitu vzduchu. Především ale rostliny produkují životodárný kyslík.</a:t>
            </a:r>
            <a:endParaRPr lang="en-US" dirty="0">
              <a:solidFill>
                <a:schemeClr val="bg1"/>
              </a:solidFill>
              <a:latin typeface="Roboto"/>
              <a:ea typeface="Roboto"/>
              <a:cs typeface="Roboto"/>
            </a:endParaRPr>
          </a:p>
        </p:txBody>
      </p:sp>
      <p:sp>
        <p:nvSpPr>
          <p:cNvPr id="24" name="TextovéPole 23">
            <a:extLst>
              <a:ext uri="{FF2B5EF4-FFF2-40B4-BE49-F238E27FC236}">
                <a16:creationId xmlns:a16="http://schemas.microsoft.com/office/drawing/2014/main" id="{B87CEC8B-2DCF-14C9-DF1A-0DCECFE2576E}"/>
              </a:ext>
            </a:extLst>
          </p:cNvPr>
          <p:cNvSpPr txBox="1"/>
          <p:nvPr/>
        </p:nvSpPr>
        <p:spPr>
          <a:xfrm>
            <a:off x="257634" y="171866"/>
            <a:ext cx="2999641" cy="523220"/>
          </a:xfrm>
          <a:prstGeom prst="rect">
            <a:avLst/>
          </a:prstGeom>
          <a:noFill/>
        </p:spPr>
        <p:txBody>
          <a:bodyPr wrap="square" lIns="91440" tIns="45720" rIns="91440" bIns="45720" rtlCol="0" anchor="t">
            <a:spAutoFit/>
          </a:bodyPr>
          <a:lstStyle/>
          <a:p>
            <a:r>
              <a:rPr lang="cs-CZ" sz="1400" b="1" dirty="0">
                <a:solidFill>
                  <a:srgbClr val="006666"/>
                </a:solidFill>
                <a:effectLst/>
                <a:latin typeface="Roboto"/>
                <a:ea typeface="Roboto"/>
                <a:cs typeface="Roboto"/>
              </a:rPr>
              <a:t>Jakou roli hrají </a:t>
            </a:r>
          </a:p>
          <a:p>
            <a:r>
              <a:rPr lang="cs-CZ" sz="1400" b="1" cap="all" dirty="0">
                <a:solidFill>
                  <a:srgbClr val="006666"/>
                </a:solidFill>
                <a:effectLst/>
                <a:latin typeface="Roboto"/>
                <a:ea typeface="Roboto"/>
                <a:cs typeface="Roboto"/>
              </a:rPr>
              <a:t>rostliny v našem životě</a:t>
            </a:r>
            <a:r>
              <a:rPr lang="cs-CZ" sz="1400" b="1" dirty="0">
                <a:solidFill>
                  <a:srgbClr val="006666"/>
                </a:solidFill>
                <a:effectLst/>
                <a:latin typeface="Roboto"/>
                <a:ea typeface="Roboto"/>
                <a:cs typeface="Roboto"/>
              </a:rPr>
              <a:t>? </a:t>
            </a:r>
            <a:endParaRPr lang="cs-CZ" sz="1400" dirty="0">
              <a:solidFill>
                <a:srgbClr val="006666"/>
              </a:solidFill>
              <a:effectLst/>
              <a:latin typeface="Calibri"/>
              <a:ea typeface="Calibri"/>
              <a:cs typeface="Calibri"/>
            </a:endParaRPr>
          </a:p>
        </p:txBody>
      </p:sp>
      <p:cxnSp>
        <p:nvCxnSpPr>
          <p:cNvPr id="25" name="Přímá spojnice 24">
            <a:extLst>
              <a:ext uri="{FF2B5EF4-FFF2-40B4-BE49-F238E27FC236}">
                <a16:creationId xmlns:a16="http://schemas.microsoft.com/office/drawing/2014/main" id="{D29C4412-CBCF-1C12-3F2C-3BA872C7C5F0}"/>
              </a:ext>
            </a:extLst>
          </p:cNvPr>
          <p:cNvCxnSpPr>
            <a:cxnSpLocks/>
          </p:cNvCxnSpPr>
          <p:nvPr/>
        </p:nvCxnSpPr>
        <p:spPr>
          <a:xfrm>
            <a:off x="335636" y="730964"/>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7" name="TextovéPole 26">
            <a:extLst>
              <a:ext uri="{FF2B5EF4-FFF2-40B4-BE49-F238E27FC236}">
                <a16:creationId xmlns:a16="http://schemas.microsoft.com/office/drawing/2014/main" id="{5198865F-A937-1DE3-870C-399362FBE814}"/>
              </a:ext>
            </a:extLst>
          </p:cNvPr>
          <p:cNvSpPr txBox="1"/>
          <p:nvPr/>
        </p:nvSpPr>
        <p:spPr>
          <a:xfrm>
            <a:off x="197222" y="834199"/>
            <a:ext cx="869149" cy="276999"/>
          </a:xfrm>
          <a:prstGeom prst="rect">
            <a:avLst/>
          </a:prstGeom>
          <a:noFill/>
        </p:spPr>
        <p:txBody>
          <a:bodyPr wrap="none" rtlCol="0">
            <a:spAutoFit/>
          </a:bodyPr>
          <a:lstStyle/>
          <a:p>
            <a:r>
              <a:rPr lang="pl-PL" sz="1200" b="1">
                <a:solidFill>
                  <a:srgbClr val="006666"/>
                </a:solidFill>
                <a:effectLst/>
                <a:latin typeface="Roboto" panose="02000000000000000000" pitchFamily="2" charset="0"/>
              </a:rPr>
              <a:t>Zdraví lidí</a:t>
            </a:r>
            <a:endParaRPr lang="pl-PL" sz="1200">
              <a:solidFill>
                <a:srgbClr val="006666"/>
              </a:solidFill>
              <a:effectLst/>
            </a:endParaRPr>
          </a:p>
        </p:txBody>
      </p:sp>
      <p:sp>
        <p:nvSpPr>
          <p:cNvPr id="29" name="TextovéPole 28">
            <a:extLst>
              <a:ext uri="{FF2B5EF4-FFF2-40B4-BE49-F238E27FC236}">
                <a16:creationId xmlns:a16="http://schemas.microsoft.com/office/drawing/2014/main" id="{0A0CD5A4-ED32-E960-FA55-9B4E2C7A9F6D}"/>
              </a:ext>
            </a:extLst>
          </p:cNvPr>
          <p:cNvSpPr txBox="1"/>
          <p:nvPr/>
        </p:nvSpPr>
        <p:spPr>
          <a:xfrm>
            <a:off x="199677" y="1079071"/>
            <a:ext cx="3107338" cy="1446550"/>
          </a:xfrm>
          <a:prstGeom prst="rect">
            <a:avLst/>
          </a:prstGeom>
          <a:noFill/>
        </p:spPr>
        <p:txBody>
          <a:bodyPr wrap="square" lIns="91440" tIns="45720" rIns="91440" bIns="45720" rtlCol="0" anchor="t">
            <a:spAutoFit/>
          </a:bodyPr>
          <a:lstStyle/>
          <a:p>
            <a:pPr algn="just"/>
            <a:r>
              <a:rPr lang="cs-CZ" sz="1100" dirty="0">
                <a:solidFill>
                  <a:srgbClr val="333333"/>
                </a:solidFill>
                <a:effectLst/>
                <a:latin typeface="Roboto"/>
                <a:ea typeface="Roboto"/>
                <a:cs typeface="Roboto"/>
              </a:rPr>
              <a:t>Zdravé rostliny jsou </a:t>
            </a:r>
            <a:r>
              <a:rPr lang="cs-CZ" sz="1100" dirty="0">
                <a:solidFill>
                  <a:srgbClr val="333333"/>
                </a:solidFill>
                <a:latin typeface="Roboto"/>
                <a:ea typeface="Roboto"/>
                <a:cs typeface="Roboto"/>
              </a:rPr>
              <a:t>klíčové pro zdraví lidí. Vyrábí kyslík, který je nezbytný pro dýchání všech živých organismů. Jsou základním zdrojem potravy </a:t>
            </a:r>
            <a:r>
              <a:rPr lang="cs-CZ" sz="1100" dirty="0">
                <a:solidFill>
                  <a:srgbClr val="333333"/>
                </a:solidFill>
                <a:effectLst/>
                <a:latin typeface="Roboto"/>
                <a:ea typeface="Roboto"/>
                <a:cs typeface="Roboto"/>
              </a:rPr>
              <a:t>pro </a:t>
            </a:r>
            <a:r>
              <a:rPr lang="cs-CZ" sz="1100" dirty="0">
                <a:solidFill>
                  <a:srgbClr val="333333"/>
                </a:solidFill>
                <a:latin typeface="Roboto"/>
                <a:ea typeface="Roboto"/>
                <a:cs typeface="Roboto"/>
              </a:rPr>
              <a:t>lidi i zvířata</a:t>
            </a:r>
            <a:r>
              <a:rPr lang="cs-CZ" sz="1100" dirty="0">
                <a:solidFill>
                  <a:srgbClr val="333333"/>
                </a:solidFill>
                <a:effectLst/>
                <a:latin typeface="Roboto"/>
                <a:ea typeface="Roboto"/>
                <a:cs typeface="Roboto"/>
              </a:rPr>
              <a:t>. </a:t>
            </a:r>
            <a:r>
              <a:rPr lang="cs-CZ" sz="1100" dirty="0">
                <a:solidFill>
                  <a:srgbClr val="333333"/>
                </a:solidFill>
                <a:latin typeface="Roboto"/>
                <a:ea typeface="Roboto"/>
                <a:cs typeface="Roboto"/>
              </a:rPr>
              <a:t>Poskytují důležité živiny</a:t>
            </a:r>
            <a:r>
              <a:rPr lang="cs-CZ" sz="1100" dirty="0">
                <a:solidFill>
                  <a:srgbClr val="333333"/>
                </a:solidFill>
                <a:effectLst/>
                <a:latin typeface="Roboto"/>
                <a:ea typeface="Roboto"/>
                <a:cs typeface="Roboto"/>
              </a:rPr>
              <a:t>, </a:t>
            </a:r>
            <a:r>
              <a:rPr lang="cs-CZ" sz="1100" dirty="0">
                <a:solidFill>
                  <a:srgbClr val="333333"/>
                </a:solidFill>
                <a:latin typeface="Roboto"/>
                <a:ea typeface="Roboto"/>
                <a:cs typeface="Roboto"/>
              </a:rPr>
              <a:t>vitamíny a minerály</a:t>
            </a:r>
            <a:r>
              <a:rPr lang="cs-CZ" sz="1100" dirty="0">
                <a:solidFill>
                  <a:srgbClr val="333333"/>
                </a:solidFill>
                <a:effectLst/>
                <a:latin typeface="Roboto"/>
                <a:ea typeface="Roboto"/>
                <a:cs typeface="Roboto"/>
              </a:rPr>
              <a:t>. </a:t>
            </a:r>
            <a:r>
              <a:rPr lang="cs-CZ" sz="1100" dirty="0">
                <a:solidFill>
                  <a:srgbClr val="333333"/>
                </a:solidFill>
                <a:latin typeface="Roboto"/>
                <a:ea typeface="Roboto"/>
                <a:cs typeface="Roboto"/>
              </a:rPr>
              <a:t>Mají léčivé účinky a často se používají k léčbě nemocí. Pomáhají udržovat ekologickou rovnováhu </a:t>
            </a:r>
            <a:r>
              <a:rPr lang="cs-CZ" sz="1100" dirty="0">
                <a:solidFill>
                  <a:srgbClr val="333333"/>
                </a:solidFill>
                <a:effectLst/>
                <a:latin typeface="Roboto"/>
                <a:ea typeface="Roboto"/>
                <a:cs typeface="Roboto"/>
              </a:rPr>
              <a:t>a</a:t>
            </a:r>
            <a:r>
              <a:rPr lang="cs-CZ" sz="1100" dirty="0">
                <a:solidFill>
                  <a:srgbClr val="333333"/>
                </a:solidFill>
                <a:latin typeface="Roboto"/>
                <a:ea typeface="Roboto"/>
                <a:cs typeface="Roboto"/>
              </a:rPr>
              <a:t> mnohdy mají pozitivní vliv na naši psychiku.</a:t>
            </a:r>
            <a:endParaRPr lang="cs-CZ" sz="1100" strike="sngStrike" dirty="0">
              <a:solidFill>
                <a:srgbClr val="333333"/>
              </a:solidFill>
              <a:effectLst/>
              <a:latin typeface="Roboto" panose="02000000000000000000" pitchFamily="2" charset="0"/>
              <a:ea typeface="Roboto"/>
              <a:cs typeface="Roboto"/>
            </a:endParaRPr>
          </a:p>
        </p:txBody>
      </p:sp>
      <p:cxnSp>
        <p:nvCxnSpPr>
          <p:cNvPr id="31" name="Přímá spojnice 30">
            <a:extLst>
              <a:ext uri="{FF2B5EF4-FFF2-40B4-BE49-F238E27FC236}">
                <a16:creationId xmlns:a16="http://schemas.microsoft.com/office/drawing/2014/main" id="{AC13C006-D181-DA99-8644-D4614AE1B97B}"/>
              </a:ext>
            </a:extLst>
          </p:cNvPr>
          <p:cNvCxnSpPr>
            <a:cxnSpLocks/>
          </p:cNvCxnSpPr>
          <p:nvPr/>
        </p:nvCxnSpPr>
        <p:spPr>
          <a:xfrm>
            <a:off x="335636" y="2723573"/>
            <a:ext cx="934720" cy="0"/>
          </a:xfrm>
          <a:prstGeom prst="line">
            <a:avLst/>
          </a:prstGeom>
          <a:ln w="3492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32" name="TextovéPole 31">
            <a:extLst>
              <a:ext uri="{FF2B5EF4-FFF2-40B4-BE49-F238E27FC236}">
                <a16:creationId xmlns:a16="http://schemas.microsoft.com/office/drawing/2014/main" id="{6CB44814-50E7-0A90-ABA0-9B035C963E91}"/>
              </a:ext>
            </a:extLst>
          </p:cNvPr>
          <p:cNvSpPr txBox="1"/>
          <p:nvPr/>
        </p:nvSpPr>
        <p:spPr>
          <a:xfrm>
            <a:off x="236248" y="2835054"/>
            <a:ext cx="1388522" cy="276999"/>
          </a:xfrm>
          <a:prstGeom prst="rect">
            <a:avLst/>
          </a:prstGeom>
          <a:noFill/>
        </p:spPr>
        <p:txBody>
          <a:bodyPr wrap="none" rtlCol="0">
            <a:spAutoFit/>
          </a:bodyPr>
          <a:lstStyle/>
          <a:p>
            <a:r>
              <a:rPr lang="pl-PL" sz="1200" b="1" dirty="0">
                <a:solidFill>
                  <a:srgbClr val="155263"/>
                </a:solidFill>
                <a:effectLst/>
                <a:latin typeface="Roboto" panose="02000000000000000000" pitchFamily="2" charset="0"/>
              </a:rPr>
              <a:t>Estetický </a:t>
            </a:r>
            <a:r>
              <a:rPr lang="pl-PL" sz="1200" b="1" dirty="0">
                <a:solidFill>
                  <a:srgbClr val="006666"/>
                </a:solidFill>
                <a:effectLst/>
                <a:latin typeface="Roboto" panose="02000000000000000000" pitchFamily="2" charset="0"/>
              </a:rPr>
              <a:t>význam</a:t>
            </a:r>
            <a:endParaRPr lang="pl-PL" sz="1200" dirty="0">
              <a:solidFill>
                <a:srgbClr val="006666"/>
              </a:solidFill>
              <a:effectLst/>
            </a:endParaRPr>
          </a:p>
        </p:txBody>
      </p:sp>
      <p:sp>
        <p:nvSpPr>
          <p:cNvPr id="34" name="TextovéPole 33">
            <a:extLst>
              <a:ext uri="{FF2B5EF4-FFF2-40B4-BE49-F238E27FC236}">
                <a16:creationId xmlns:a16="http://schemas.microsoft.com/office/drawing/2014/main" id="{9C5A182C-9F8A-D861-38AA-B5D7957A0CDF}"/>
              </a:ext>
            </a:extLst>
          </p:cNvPr>
          <p:cNvSpPr txBox="1"/>
          <p:nvPr/>
        </p:nvSpPr>
        <p:spPr>
          <a:xfrm>
            <a:off x="233936" y="3107230"/>
            <a:ext cx="3075564" cy="1785104"/>
          </a:xfrm>
          <a:prstGeom prst="rect">
            <a:avLst/>
          </a:prstGeom>
          <a:noFill/>
        </p:spPr>
        <p:txBody>
          <a:bodyPr wrap="square" lIns="91440" tIns="45720" rIns="91440" bIns="45720" rtlCol="0" anchor="t">
            <a:spAutoFit/>
          </a:bodyPr>
          <a:lstStyle/>
          <a:p>
            <a:pPr algn="just"/>
            <a:r>
              <a:rPr lang="cs-CZ" sz="1100" dirty="0">
                <a:solidFill>
                  <a:schemeClr val="tx1">
                    <a:lumMod val="75000"/>
                    <a:lumOff val="25000"/>
                  </a:schemeClr>
                </a:solidFill>
                <a:latin typeface="Roboto"/>
                <a:ea typeface="Roboto"/>
                <a:cs typeface="Roboto"/>
              </a:rPr>
              <a:t>Přítomnost rostlin, resp. zeleně v našem okolí zlepšuje psychickou pohodu a snižuje stres, zvyšuje estetickou hodnotu zahrad, veřejných prostranství i celých měst. Do přírodních parků a rezervací jezdíme obdivovat krásy přírody, které vychází z dobré vitality rostlin. Zeleň </a:t>
            </a:r>
            <a:br>
              <a:rPr lang="cs-CZ" sz="1100" dirty="0">
                <a:solidFill>
                  <a:schemeClr val="tx1">
                    <a:lumMod val="75000"/>
                    <a:lumOff val="25000"/>
                  </a:schemeClr>
                </a:solidFill>
                <a:latin typeface="Roboto"/>
                <a:ea typeface="Roboto"/>
                <a:cs typeface="Roboto"/>
              </a:rPr>
            </a:br>
            <a:r>
              <a:rPr lang="cs-CZ" sz="1100" dirty="0">
                <a:solidFill>
                  <a:schemeClr val="tx1">
                    <a:lumMod val="75000"/>
                    <a:lumOff val="25000"/>
                  </a:schemeClr>
                </a:solidFill>
                <a:latin typeface="Roboto"/>
                <a:ea typeface="Roboto"/>
                <a:cs typeface="Roboto"/>
              </a:rPr>
              <a:t>a květiny přidávají barvu, texturu a zkrášlují naše okolí, které by bez nich mohlo být nudné a nezajímavé. Rostliny jsou častým námětem v umění a literatuře.</a:t>
            </a:r>
            <a:endParaRPr lang="en-US" dirty="0">
              <a:solidFill>
                <a:schemeClr val="tx1">
                  <a:lumMod val="75000"/>
                  <a:lumOff val="25000"/>
                </a:schemeClr>
              </a:solidFill>
              <a:latin typeface="Roboto"/>
              <a:ea typeface="Roboto"/>
              <a:cs typeface="Roboto"/>
            </a:endParaRPr>
          </a:p>
        </p:txBody>
      </p:sp>
      <p:sp>
        <p:nvSpPr>
          <p:cNvPr id="4" name="TextBox 3">
            <a:extLst>
              <a:ext uri="{FF2B5EF4-FFF2-40B4-BE49-F238E27FC236}">
                <a16:creationId xmlns:a16="http://schemas.microsoft.com/office/drawing/2014/main" id="{E92BF9A1-0D77-3C7E-A8E4-3466970710CE}"/>
              </a:ext>
            </a:extLst>
          </p:cNvPr>
          <p:cNvSpPr txBox="1"/>
          <p:nvPr/>
        </p:nvSpPr>
        <p:spPr>
          <a:xfrm>
            <a:off x="3525499" y="6530715"/>
            <a:ext cx="3602743"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1500"/>
              </a:lnSpc>
            </a:pPr>
            <a:r>
              <a:rPr lang="cs-CZ" sz="1300" b="1" dirty="0">
                <a:solidFill>
                  <a:srgbClr val="ED7D31"/>
                </a:solidFill>
                <a:latin typeface="Roboto"/>
                <a:cs typeface="Segoe UI"/>
              </a:rPr>
              <a:t>Ochrana rostlin přispívá </a:t>
            </a:r>
          </a:p>
          <a:p>
            <a:pPr algn="ctr">
              <a:lnSpc>
                <a:spcPts val="1500"/>
              </a:lnSpc>
            </a:pPr>
            <a:r>
              <a:rPr lang="cs-CZ" sz="1300" b="1" dirty="0">
                <a:solidFill>
                  <a:srgbClr val="ED7D31"/>
                </a:solidFill>
                <a:latin typeface="Roboto"/>
                <a:cs typeface="Segoe UI"/>
              </a:rPr>
              <a:t>k udržení zdravých ekosystémů </a:t>
            </a:r>
            <a:r>
              <a:rPr lang="cs-CZ" sz="1300" dirty="0">
                <a:latin typeface="Roboto"/>
                <a:cs typeface="Segoe UI"/>
              </a:rPr>
              <a:t>​</a:t>
            </a:r>
            <a:endParaRPr lang="cs-CZ" sz="1300" dirty="0">
              <a:latin typeface="Roboto"/>
              <a:ea typeface="Roboto"/>
              <a:cs typeface="Segoe UI"/>
            </a:endParaRPr>
          </a:p>
          <a:p>
            <a:pPr algn="ctr">
              <a:lnSpc>
                <a:spcPts val="1500"/>
              </a:lnSpc>
            </a:pPr>
            <a:r>
              <a:rPr lang="cs-CZ" sz="1300" b="1" dirty="0">
                <a:solidFill>
                  <a:srgbClr val="ED7D31"/>
                </a:solidFill>
                <a:latin typeface="Roboto"/>
                <a:cs typeface="Segoe UI"/>
              </a:rPr>
              <a:t>a vede ke snížení negativních dopadů </a:t>
            </a:r>
          </a:p>
          <a:p>
            <a:pPr algn="ctr">
              <a:lnSpc>
                <a:spcPts val="1500"/>
              </a:lnSpc>
            </a:pPr>
            <a:r>
              <a:rPr lang="cs-CZ" sz="1300" b="1" dirty="0">
                <a:solidFill>
                  <a:srgbClr val="ED7D31"/>
                </a:solidFill>
                <a:latin typeface="Roboto"/>
                <a:cs typeface="Segoe UI"/>
              </a:rPr>
              <a:t>na životní prostředí a zdraví lidí a zvířat.</a:t>
            </a:r>
            <a:endParaRPr lang="cs-CZ" dirty="0"/>
          </a:p>
        </p:txBody>
      </p:sp>
    </p:spTree>
    <p:extLst>
      <p:ext uri="{BB962C8B-B14F-4D97-AF65-F5344CB8AC3E}">
        <p14:creationId xmlns:p14="http://schemas.microsoft.com/office/powerpoint/2010/main" val="2264854532"/>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759</Words>
  <Application>Microsoft Office PowerPoint</Application>
  <PresentationFormat>Vlastní</PresentationFormat>
  <Paragraphs>44</Paragraphs>
  <Slides>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vt:i4>
      </vt:variant>
    </vt:vector>
  </HeadingPairs>
  <TitlesOfParts>
    <vt:vector size="7" baseType="lpstr">
      <vt:lpstr>Arial</vt:lpstr>
      <vt:lpstr>Calibri</vt:lpstr>
      <vt:lpstr>Calibri Light</vt:lpstr>
      <vt:lpstr>Roboto</vt:lpstr>
      <vt:lpstr>Motiv Office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Patočková Jana</dc:creator>
  <cp:lastModifiedBy>Klailová Táňa</cp:lastModifiedBy>
  <cp:revision>71</cp:revision>
  <cp:lastPrinted>2022-03-23T12:12:14Z</cp:lastPrinted>
  <dcterms:created xsi:type="dcterms:W3CDTF">2019-01-31T12:44:36Z</dcterms:created>
  <dcterms:modified xsi:type="dcterms:W3CDTF">2025-05-02T09:50:55Z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fdcfce-ddd9-46fd-a41e-890a4587f248_Enabled">
    <vt:lpwstr>True</vt:lpwstr>
  </property>
  <property fmtid="{D5CDD505-2E9C-101B-9397-08002B2CF9AE}" pid="3" name="MSIP_Label_ddfdcfce-ddd9-46fd-a41e-890a4587f248_SiteId">
    <vt:lpwstr>75660d71-8529-414f-8ee4-8511d8f023aa</vt:lpwstr>
  </property>
  <property fmtid="{D5CDD505-2E9C-101B-9397-08002B2CF9AE}" pid="4" name="MSIP_Label_ddfdcfce-ddd9-46fd-a41e-890a4587f248_Owner">
    <vt:lpwstr>07110@ukzuz.cz</vt:lpwstr>
  </property>
  <property fmtid="{D5CDD505-2E9C-101B-9397-08002B2CF9AE}" pid="5" name="MSIP_Label_ddfdcfce-ddd9-46fd-a41e-890a4587f248_SetDate">
    <vt:lpwstr>2019-05-13T05:58:40.1116564Z</vt:lpwstr>
  </property>
  <property fmtid="{D5CDD505-2E9C-101B-9397-08002B2CF9AE}" pid="6" name="MSIP_Label_ddfdcfce-ddd9-46fd-a41e-890a4587f248_Name">
    <vt:lpwstr>General</vt:lpwstr>
  </property>
  <property fmtid="{D5CDD505-2E9C-101B-9397-08002B2CF9AE}" pid="7" name="MSIP_Label_ddfdcfce-ddd9-46fd-a41e-890a4587f248_Application">
    <vt:lpwstr>Microsoft Azure Information Protection</vt:lpwstr>
  </property>
  <property fmtid="{D5CDD505-2E9C-101B-9397-08002B2CF9AE}" pid="8" name="MSIP_Label_ddfdcfce-ddd9-46fd-a41e-890a4587f248_ActionId">
    <vt:lpwstr>f3997b5d-6768-4b6c-92b9-ee49a93f17ad</vt:lpwstr>
  </property>
  <property fmtid="{D5CDD505-2E9C-101B-9397-08002B2CF9AE}" pid="9" name="MSIP_Label_ddfdcfce-ddd9-46fd-a41e-890a4587f248_Extended_MSFT_Method">
    <vt:lpwstr>Automatic</vt:lpwstr>
  </property>
  <property fmtid="{D5CDD505-2E9C-101B-9397-08002B2CF9AE}" pid="10" name="Sensitivity">
    <vt:lpwstr>General</vt:lpwstr>
  </property>
</Properties>
</file>